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359" r:id="rId6"/>
    <p:sldId id="394" r:id="rId7"/>
    <p:sldId id="376" r:id="rId8"/>
    <p:sldId id="275" r:id="rId9"/>
    <p:sldId id="380" r:id="rId10"/>
    <p:sldId id="382" r:id="rId11"/>
    <p:sldId id="383" r:id="rId12"/>
    <p:sldId id="384" r:id="rId13"/>
    <p:sldId id="385" r:id="rId14"/>
    <p:sldId id="386" r:id="rId15"/>
    <p:sldId id="387" r:id="rId16"/>
    <p:sldId id="377" r:id="rId17"/>
    <p:sldId id="388" r:id="rId18"/>
    <p:sldId id="389" r:id="rId19"/>
    <p:sldId id="390" r:id="rId20"/>
    <p:sldId id="391" r:id="rId21"/>
    <p:sldId id="392" r:id="rId22"/>
    <p:sldId id="393" r:id="rId23"/>
    <p:sldId id="280" r:id="rId24"/>
    <p:sldId id="329" r:id="rId25"/>
    <p:sldId id="37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Delivery" panose="020F0503020204020204" pitchFamily="34" charset="0"/>
      <p:regular r:id="rId33"/>
      <p:bold r:id="rId34"/>
      <p:italic r:id="rId35"/>
      <p:boldItalic r:id="rId36"/>
    </p:embeddedFont>
  </p:embeddedFontLst>
  <p:custDataLst>
    <p:tags r:id="rId37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2">
          <p15:clr>
            <a:srgbClr val="A4A3A4"/>
          </p15:clr>
        </p15:guide>
        <p15:guide id="2" orient="horz" pos="3027">
          <p15:clr>
            <a:srgbClr val="A4A3A4"/>
          </p15:clr>
        </p15:guide>
        <p15:guide id="3" orient="horz" pos="166">
          <p15:clr>
            <a:srgbClr val="A4A3A4"/>
          </p15:clr>
        </p15:guide>
        <p15:guide id="4" orient="horz" pos="573">
          <p15:clr>
            <a:srgbClr val="A4A3A4"/>
          </p15:clr>
        </p15:guide>
        <p15:guide id="5" orient="horz" pos="2765">
          <p15:clr>
            <a:srgbClr val="A4A3A4"/>
          </p15:clr>
        </p15:guide>
        <p15:guide id="6" orient="horz" pos="480">
          <p15:clr>
            <a:srgbClr val="A4A3A4"/>
          </p15:clr>
        </p15:guide>
        <p15:guide id="7" orient="horz" pos="303">
          <p15:clr>
            <a:srgbClr val="A4A3A4"/>
          </p15:clr>
        </p15:guide>
        <p15:guide id="8" orient="horz" pos="3128">
          <p15:clr>
            <a:srgbClr val="A4A3A4"/>
          </p15:clr>
        </p15:guide>
        <p15:guide id="9" orient="horz" pos="2528">
          <p15:clr>
            <a:srgbClr val="A4A3A4"/>
          </p15:clr>
        </p15:guide>
        <p15:guide id="10" pos="2812">
          <p15:clr>
            <a:srgbClr val="A4A3A4"/>
          </p15:clr>
        </p15:guide>
        <p15:guide id="11" pos="5646">
          <p15:clr>
            <a:srgbClr val="A4A3A4"/>
          </p15:clr>
        </p15:guide>
        <p15:guide id="12" pos="261">
          <p15:clr>
            <a:srgbClr val="A4A3A4"/>
          </p15:clr>
        </p15:guide>
        <p15:guide id="13" pos="2949">
          <p15:clr>
            <a:srgbClr val="A4A3A4"/>
          </p15:clr>
        </p15:guide>
        <p15:guide id="14" pos="113">
          <p15:clr>
            <a:srgbClr val="A4A3A4"/>
          </p15:clr>
        </p15:guide>
        <p15:guide id="15" pos="5500">
          <p15:clr>
            <a:srgbClr val="A4A3A4"/>
          </p15:clr>
        </p15:guide>
        <p15:guide id="16" pos="5281">
          <p15:clr>
            <a:srgbClr val="A4A3A4"/>
          </p15:clr>
        </p15:guide>
        <p15:guide id="17" orient="horz" pos="690">
          <p15:clr>
            <a:srgbClr val="A4A3A4"/>
          </p15:clr>
        </p15:guide>
        <p15:guide id="18" orient="horz" pos="68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69EC77-1B40-4C77-A995-AF05D22D4D0E}" styleName="DPDHL Table White BG">
    <a:tblBg>
      <a:fill>
        <a:noFill/>
      </a:fill>
    </a:tblBg>
    <a:wholeTbl>
      <a:tcTxStyle>
        <a:fontRef idx="minor"/>
        <a:schemeClr val="accent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bg1">
              <a:tint val="100000"/>
            </a:schemeClr>
          </a:solidFill>
        </a:fill>
      </a:tcStyle>
    </a:wholeTbl>
    <a:band1H>
      <a:tcStyle>
        <a:tcBdr/>
        <a:fill>
          <a:solidFill>
            <a:schemeClr val="accent5">
              <a:tint val="10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lumMod val="20000"/>
              <a:lumOff val="8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/>
      <a:tcStyle>
        <a:tcBdr/>
      </a:tcStyle>
    </a:firstCol>
    <a:lastRow>
      <a:tcTxStyle b="on"/>
      <a:tcStyle>
        <a:tcBdr/>
        <a:fill>
          <a:solidFill>
            <a:schemeClr val="bg1"/>
          </a:solidFill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solidFill>
            <a:schemeClr val="bg1"/>
          </a:solidFill>
        </a:fill>
      </a:tcStyle>
    </a:firstRow>
  </a:tblStyle>
  <a:tblStyle styleId="{09810C2D-2C2F-4581-8AFF-CD78C2D722A2}" styleName="DPDHL Table No BG">
    <a:tblBg>
      <a:fill>
        <a:noFill/>
      </a:fill>
    </a:tblBg>
    <a:wholeTbl>
      <a:tcTxStyle>
        <a:fontRef idx="minor"/>
        <a:schemeClr val="accent2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tint val="10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lumMod val="20000"/>
              <a:lumOff val="8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/>
      <a:tcStyle>
        <a:tcBdr/>
      </a:tcStyle>
    </a:firstCol>
    <a:lastRow>
      <a:tcTxStyle b="on"/>
      <a:tcStyle>
        <a:tcBdr/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71" autoAdjust="0"/>
    <p:restoredTop sz="95320" autoAdjust="0"/>
  </p:normalViewPr>
  <p:slideViewPr>
    <p:cSldViewPr snapToGrid="0" snapToObjects="1">
      <p:cViewPr varScale="1">
        <p:scale>
          <a:sx n="83" d="100"/>
          <a:sy n="83" d="100"/>
        </p:scale>
        <p:origin x="1080" y="52"/>
      </p:cViewPr>
      <p:guideLst>
        <p:guide orient="horz" pos="702"/>
        <p:guide orient="horz" pos="3027"/>
        <p:guide orient="horz" pos="166"/>
        <p:guide orient="horz" pos="573"/>
        <p:guide orient="horz" pos="2765"/>
        <p:guide orient="horz" pos="480"/>
        <p:guide orient="horz" pos="303"/>
        <p:guide orient="horz" pos="3128"/>
        <p:guide orient="horz" pos="2528"/>
        <p:guide pos="2812"/>
        <p:guide pos="5646"/>
        <p:guide pos="261"/>
        <p:guide pos="2949"/>
        <p:guide pos="113"/>
        <p:guide pos="5500"/>
        <p:guide pos="5281"/>
        <p:guide orient="horz" pos="690"/>
        <p:guide orient="horz" pos="689"/>
      </p:guideLst>
    </p:cSldViewPr>
  </p:slideViewPr>
  <p:outlineViewPr>
    <p:cViewPr>
      <p:scale>
        <a:sx n="33" d="100"/>
        <a:sy n="33" d="100"/>
      </p:scale>
      <p:origin x="0" y="-53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1" d="100"/>
          <a:sy n="81" d="100"/>
        </p:scale>
        <p:origin x="-200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12000" cy="468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546000" y="0"/>
            <a:ext cx="3312000" cy="468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r">
              <a:defRPr sz="1200"/>
            </a:lvl1pPr>
          </a:lstStyle>
          <a:p>
            <a:fld id="{19D11D04-14B6-471D-A1D6-B426EF7888B1}" type="datetimeFigureOut">
              <a:rPr lang="en-US" smtClean="0">
                <a:latin typeface="Arial" pitchFamily="34" charset="0"/>
                <a:cs typeface="Arial" pitchFamily="34" charset="0"/>
              </a:rPr>
              <a:pPr/>
              <a:t>28/08/2023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04000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546000" y="8604000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r">
              <a:defRPr sz="1200"/>
            </a:lvl1pPr>
          </a:lstStyle>
          <a:p>
            <a:r>
              <a:rPr lang="en-US" dirty="0">
                <a:latin typeface="Arial" pitchFamily="34" charset="0"/>
                <a:cs typeface="Arial" pitchFamily="34" charset="0"/>
              </a:rPr>
              <a:t>Hand out </a:t>
            </a:r>
            <a:fld id="{1987F2A0-9623-4C79-B830-6D590DA5FFFF}" type="slidenum">
              <a:rPr lang="en-US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454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12000" cy="540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l">
              <a:defRPr sz="1200" b="0">
                <a:latin typeface="Delivery" panose="020F0503020204020204" pitchFamily="34" charset="0"/>
                <a:sym typeface="Delivery" panose="020F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546000" y="0"/>
            <a:ext cx="3312000" cy="540000"/>
          </a:xfrm>
          <a:prstGeom prst="rect">
            <a:avLst/>
          </a:prstGeom>
        </p:spPr>
        <p:txBody>
          <a:bodyPr vert="horz" lIns="180000" tIns="180000" rIns="180000" bIns="0" rtlCol="0"/>
          <a:lstStyle>
            <a:lvl1pPr algn="r">
              <a:defRPr sz="1200" b="0">
                <a:latin typeface="Delivery" panose="020F0503020204020204" pitchFamily="34" charset="0"/>
                <a:sym typeface="Delivery" panose="020F0503020204020204" pitchFamily="34" charset="0"/>
              </a:defRPr>
            </a:lvl1pPr>
          </a:lstStyle>
          <a:p>
            <a:fld id="{2636F879-443D-410F-A2CF-15E984F48DC2}" type="datetimeFigureOut">
              <a:rPr lang="en-US" smtClean="0"/>
              <a:pPr/>
              <a:t>28/08/2023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TextmasterformatedurchKlickenbearbeiten</a:t>
            </a:r>
            <a:endParaRPr lang="en-US" dirty="0"/>
          </a:p>
          <a:p>
            <a:pPr lvl="1"/>
            <a:r>
              <a:rPr lang="en-US" dirty="0" err="1"/>
              <a:t>ZweiteEbene</a:t>
            </a:r>
            <a:endParaRPr lang="en-US" dirty="0"/>
          </a:p>
          <a:p>
            <a:pPr lvl="2"/>
            <a:r>
              <a:rPr lang="en-US" dirty="0" err="1"/>
              <a:t>DritteEbene</a:t>
            </a:r>
            <a:endParaRPr lang="en-US" dirty="0"/>
          </a:p>
          <a:p>
            <a:pPr lvl="3"/>
            <a:r>
              <a:rPr lang="en-US" dirty="0" err="1"/>
              <a:t>VierteEbene</a:t>
            </a:r>
            <a:endParaRPr lang="en-US" dirty="0"/>
          </a:p>
          <a:p>
            <a:pPr lvl="4"/>
            <a:r>
              <a:rPr lang="en-US" dirty="0" err="1"/>
              <a:t>FünfteEbene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02413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l">
              <a:defRPr sz="1200" b="0">
                <a:latin typeface="Delivery" panose="020F0503020204020204" pitchFamily="34" charset="0"/>
                <a:sym typeface="Delivery" panose="020F05030202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546000" y="8602413"/>
            <a:ext cx="3312000" cy="540000"/>
          </a:xfrm>
          <a:prstGeom prst="rect">
            <a:avLst/>
          </a:prstGeom>
        </p:spPr>
        <p:txBody>
          <a:bodyPr vert="horz" lIns="180000" tIns="0" rIns="180000" bIns="180000" rtlCol="0" anchor="b"/>
          <a:lstStyle>
            <a:lvl1pPr algn="r">
              <a:defRPr sz="1200" b="0">
                <a:latin typeface="Delivery" panose="020F0503020204020204" pitchFamily="34" charset="0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Notice </a:t>
            </a:r>
            <a:fld id="{AE19FBA5-BE7F-4824-B54D-C07EBA2A49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054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Delivery" panose="020F0503020204020204" pitchFamily="34" charset="0"/>
        <a:ea typeface="+mn-ea"/>
        <a:cs typeface="+mn-cs"/>
        <a:sym typeface="Delivery" panose="020F0503020204020204" pitchFamily="34" charset="0"/>
      </a:defRPr>
    </a:lvl1pPr>
    <a:lvl2pPr marL="0" algn="l" defTabSz="914400" rtl="0" eaLnBrk="1" latinLnBrk="0" hangingPunct="1">
      <a:defRPr sz="1200" kern="1200">
        <a:solidFill>
          <a:schemeClr val="tx1"/>
        </a:solidFill>
        <a:latin typeface="Delivery" panose="020F0503020204020204" pitchFamily="34" charset="0"/>
        <a:ea typeface="+mn-ea"/>
        <a:cs typeface="+mn-cs"/>
        <a:sym typeface="Delivery" panose="020F0503020204020204" pitchFamily="34" charset="0"/>
      </a:defRPr>
    </a:lvl2pPr>
    <a:lvl3pPr marL="180000" indent="-1800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Delivery" panose="020F0503020204020204" pitchFamily="34" charset="0"/>
        <a:ea typeface="+mn-ea"/>
        <a:cs typeface="+mn-cs"/>
        <a:sym typeface="Delivery" panose="020F0503020204020204" pitchFamily="34" charset="0"/>
      </a:defRPr>
    </a:lvl3pPr>
    <a:lvl4pPr marL="360000" indent="-1800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Delivery" panose="020F0503020204020204" pitchFamily="34" charset="0"/>
        <a:ea typeface="+mn-ea"/>
        <a:cs typeface="+mn-cs"/>
        <a:sym typeface="Delivery" panose="020F0503020204020204" pitchFamily="34" charset="0"/>
      </a:defRPr>
    </a:lvl4pPr>
    <a:lvl5pPr marL="540000" indent="-180000" algn="l" defTabSz="914400" rtl="0" eaLnBrk="1" latinLnBrk="0" hangingPunct="1">
      <a:buFont typeface="Arial" pitchFamily="34" charset="0"/>
      <a:buChar char="•"/>
      <a:defRPr sz="1200" kern="1200">
        <a:solidFill>
          <a:schemeClr val="tx1"/>
        </a:solidFill>
        <a:latin typeface="Delivery" panose="020F0503020204020204" pitchFamily="34" charset="0"/>
        <a:ea typeface="+mn-ea"/>
        <a:cs typeface="+mn-cs"/>
        <a:sym typeface="Delivery" panose="020F0503020204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Notice </a:t>
            </a:r>
            <a:fld id="{AE19FBA5-BE7F-4824-B54D-C07EBA2A496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906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1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0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1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2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2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4.emf"/><Relationship Id="rId5" Type="http://schemas.openxmlformats.org/officeDocument/2006/relationships/image" Target="../media/image2.emf"/><Relationship Id="rId4" Type="http://schemas.openxmlformats.org/officeDocument/2006/relationships/oleObject" Target="../embeddings/oleObject10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8C522890-830D-4B20-AD95-80C497994B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3913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8C522890-830D-4B20-AD95-80C497994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15D7B078-3BFD-489D-B37E-9582C9803C0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2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0"/>
          <a:lstStyle>
            <a:lvl1pPr algn="ctr"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1"/>
          </p:nvPr>
        </p:nvSpPr>
        <p:spPr bwMode="hidden">
          <a:xfrm>
            <a:off x="177800" y="3707288"/>
            <a:ext cx="8784000" cy="126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593600"/>
            <a:ext cx="5760000" cy="2161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Aft>
                <a:spcPts val="0"/>
              </a:spcAft>
              <a:defRPr sz="1200" b="1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19B7D3A1-4011-4A4D-9D77-C81335BD3B43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6876000" y="4510483"/>
            <a:ext cx="1818000" cy="2664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>
                <a:latin typeface="+mn-lt"/>
              </a:defRPr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1767375"/>
            <a:ext cx="8316000" cy="4878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00" rIns="0" bIns="1656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1800">
                <a:latin typeface="+mn-lt"/>
                <a:sym typeface="Delivery" panose="020F0503020204020204" pitchFamily="34" charset="0"/>
              </a:defRPr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/>
              <a:t>Subline in one or two lines, Delivery,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254939"/>
            <a:ext cx="8316000" cy="42385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/>
              <a:t>Name of the event or project or presenter, Delivery, 12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Location, ## Month ####</a:t>
            </a:r>
          </a:p>
        </p:txBody>
      </p:sp>
      <p:sp>
        <p:nvSpPr>
          <p:cNvPr id="8" name="Titel 13"/>
          <p:cNvSpPr>
            <a:spLocks noGrp="1"/>
          </p:cNvSpPr>
          <p:nvPr>
            <p:ph type="title" hasCustomPrompt="1"/>
          </p:nvPr>
        </p:nvSpPr>
        <p:spPr>
          <a:xfrm>
            <a:off x="414000" y="381601"/>
            <a:ext cx="8316000" cy="1385999"/>
          </a:xfrm>
        </p:spPr>
        <p:txBody>
          <a:bodyPr/>
          <a:lstStyle>
            <a:lvl1pPr>
              <a:lnSpc>
                <a:spcPct val="90000"/>
              </a:lnSpc>
              <a:defRPr sz="3700" cap="all" baseline="0"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SAMPLE TITLE ONE OR</a:t>
            </a:r>
            <a:br>
              <a:rPr lang="en-US" dirty="0"/>
            </a:br>
            <a:r>
              <a:rPr lang="en-US" dirty="0"/>
              <a:t>TWO LINES, Delivery, 37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6" name="meta-descriptor"/>
          <p:cNvSpPr>
            <a:spLocks noGrp="1"/>
          </p:cNvSpPr>
          <p:nvPr>
            <p:ph type="body" sz="quarter" idx="6" hasCustomPrompt="1"/>
          </p:nvPr>
        </p:nvSpPr>
        <p:spPr>
          <a:xfrm>
            <a:off x="414000" y="2678798"/>
            <a:ext cx="8316000" cy="355334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80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/>
              <a:t>DHL Business Unit – Brand Promise, Delivery (bold), 12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994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003D961C-85E5-4817-A147-B2D8A18D64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78947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003D961C-85E5-4817-A147-B2D8A18D64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0D7D1918-7069-4B4E-A603-83084F5BC9B9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Rechteck 2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cxnSp>
        <p:nvCxnSpPr>
          <p:cNvPr id="12" name="Gerade Verbindung 11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361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  <a:endParaRPr lang="en-US" dirty="0"/>
          </a:p>
        </p:txBody>
      </p:sp>
      <p:sp>
        <p:nvSpPr>
          <p:cNvPr id="15" name="Textfeld 14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 dirty="0">
              <a:latin typeface="+mn-lt"/>
              <a:sym typeface="Delivery" panose="020F0503020204020204" pitchFamily="34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2FA7CECD-6204-4BC2-9FFD-E334D0D42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5074651-BF6A-4ED8-B928-F780E23F62B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83044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5074651-BF6A-4ED8-B928-F780E23F62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D91F3376-AE03-45BE-BEA5-5C2ABCE342E2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6" name="Rechteck 5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cxnSp>
        <p:nvCxnSpPr>
          <p:cNvPr id="16" name="Gerade Verbindung 15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 dirty="0">
              <a:latin typeface="+mn-lt"/>
              <a:sym typeface="Delivery" panose="020F0503020204020204" pitchFamily="34" charset="0"/>
            </a:endParaRPr>
          </a:p>
        </p:txBody>
      </p:sp>
      <p:sp>
        <p:nvSpPr>
          <p:cNvPr id="25" name="Textplatzhalter 24"/>
          <p:cNvSpPr>
            <a:spLocks noGrp="1"/>
          </p:cNvSpPr>
          <p:nvPr>
            <p:ph type="body" sz="quarter" idx="11"/>
          </p:nvPr>
        </p:nvSpPr>
        <p:spPr>
          <a:xfrm>
            <a:off x="414337" y="1093909"/>
            <a:ext cx="4050000" cy="3287291"/>
          </a:xfrm>
        </p:spPr>
        <p:txBody>
          <a:bodyPr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  <a:lvl2pPr>
              <a:defRPr>
                <a:latin typeface="+mn-lt"/>
                <a:sym typeface="Delivery" panose="020F0503020204020204" pitchFamily="34" charset="0"/>
              </a:defRPr>
            </a:lvl2pPr>
            <a:lvl3pPr>
              <a:defRPr>
                <a:latin typeface="+mn-lt"/>
                <a:sym typeface="Delivery" panose="020F0503020204020204" pitchFamily="34" charset="0"/>
              </a:defRPr>
            </a:lvl3pPr>
            <a:lvl4pPr>
              <a:defRPr>
                <a:latin typeface="+mn-lt"/>
                <a:sym typeface="Delivery" panose="020F0503020204020204" pitchFamily="34" charset="0"/>
              </a:defRPr>
            </a:lvl4pPr>
            <a:lvl5pPr>
              <a:defRPr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Textplatzhalter 26"/>
          <p:cNvSpPr>
            <a:spLocks noGrp="1"/>
          </p:cNvSpPr>
          <p:nvPr>
            <p:ph type="body" sz="quarter" idx="12"/>
          </p:nvPr>
        </p:nvSpPr>
        <p:spPr>
          <a:xfrm>
            <a:off x="4681538" y="1093909"/>
            <a:ext cx="4050000" cy="3287291"/>
          </a:xfrm>
        </p:spPr>
        <p:txBody>
          <a:bodyPr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  <a:lvl2pPr>
              <a:defRPr>
                <a:latin typeface="+mn-lt"/>
                <a:sym typeface="Delivery" panose="020F0503020204020204" pitchFamily="34" charset="0"/>
              </a:defRPr>
            </a:lvl2pPr>
            <a:lvl3pPr>
              <a:defRPr>
                <a:latin typeface="+mn-lt"/>
                <a:sym typeface="Delivery" panose="020F0503020204020204" pitchFamily="34" charset="0"/>
              </a:defRPr>
            </a:lvl3pPr>
            <a:lvl4pPr>
              <a:defRPr>
                <a:latin typeface="+mn-lt"/>
                <a:sym typeface="Delivery" panose="020F0503020204020204" pitchFamily="34" charset="0"/>
              </a:defRPr>
            </a:lvl4pPr>
            <a:lvl5pPr>
              <a:defRPr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6A49E49-D218-454B-A889-034B693235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2A53B55-4EF9-4065-AC40-7D72F09406A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832251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2A53B55-4EF9-4065-AC40-7D72F09406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5FCEB9C-FFF7-4B09-BB2C-177F00F8BE93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 bwMode="ltGray">
          <a:xfrm>
            <a:off x="4681537" y="1093909"/>
            <a:ext cx="4050000" cy="3208091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anchor="ctr" anchorCtr="0"/>
          <a:lstStyle>
            <a:lvl1pPr algn="ctr"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hteck 6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cxnSp>
        <p:nvCxnSpPr>
          <p:cNvPr id="16" name="Gerade Verbindung 15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 dirty="0">
              <a:latin typeface="+mn-lt"/>
              <a:sym typeface="Delivery" panose="020F0503020204020204" pitchFamily="34" charset="0"/>
            </a:endParaRPr>
          </a:p>
        </p:txBody>
      </p:sp>
      <p:sp>
        <p:nvSpPr>
          <p:cNvPr id="26" name="Titel 2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21"/>
          </p:nvPr>
        </p:nvSpPr>
        <p:spPr>
          <a:xfrm>
            <a:off x="414338" y="1093909"/>
            <a:ext cx="4050000" cy="3287841"/>
          </a:xfrm>
        </p:spPr>
        <p:txBody>
          <a:bodyPr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  <a:lvl2pPr>
              <a:defRPr>
                <a:latin typeface="+mn-lt"/>
                <a:sym typeface="Delivery" panose="020F0503020204020204" pitchFamily="34" charset="0"/>
              </a:defRPr>
            </a:lvl2pPr>
            <a:lvl3pPr>
              <a:defRPr>
                <a:latin typeface="+mn-lt"/>
                <a:sym typeface="Delivery" panose="020F0503020204020204" pitchFamily="34" charset="0"/>
              </a:defRPr>
            </a:lvl3pPr>
            <a:lvl4pPr>
              <a:defRPr>
                <a:latin typeface="+mn-lt"/>
                <a:sym typeface="Delivery" panose="020F0503020204020204" pitchFamily="34" charset="0"/>
              </a:defRPr>
            </a:lvl4pPr>
            <a:lvl5pPr>
              <a:defRPr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C612ECF-431A-4754-9ACF-1571E321E5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6E76B61-BA51-446D-8D8C-407961A81A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82855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C6E76B61-BA51-446D-8D8C-407961A81A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D569FCA5-99D8-4A64-A8DD-AF738809E8E1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3"/>
          </p:nvPr>
        </p:nvSpPr>
        <p:spPr bwMode="ltGray">
          <a:xfrm>
            <a:off x="4681538" y="1093909"/>
            <a:ext cx="4050000" cy="1876091"/>
          </a:xfrm>
          <a:prstGeom prst="rect">
            <a:avLst/>
          </a:prstGeom>
          <a:solidFill>
            <a:schemeClr val="tx2"/>
          </a:solidFill>
        </p:spPr>
        <p:txBody>
          <a:bodyPr lIns="360000" tIns="540000" rIns="360000" anchor="ctr" anchorCtr="0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None/>
              <a:tabLst/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Rechteck 6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sp>
        <p:nvSpPr>
          <p:cNvPr id="16" name="Bildplatzhalter 11"/>
          <p:cNvSpPr>
            <a:spLocks noGrp="1"/>
          </p:cNvSpPr>
          <p:nvPr>
            <p:ph type="pic" sz="quarter" idx="17"/>
          </p:nvPr>
        </p:nvSpPr>
        <p:spPr bwMode="ltGray">
          <a:xfrm>
            <a:off x="4678988" y="3077288"/>
            <a:ext cx="1962000" cy="12420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0"/>
          <a:lstStyle>
            <a:lvl1pPr algn="ctr">
              <a:defRPr sz="1000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Bildplatzhalter 11"/>
          <p:cNvSpPr>
            <a:spLocks noGrp="1"/>
          </p:cNvSpPr>
          <p:nvPr>
            <p:ph type="pic" sz="quarter" idx="18"/>
          </p:nvPr>
        </p:nvSpPr>
        <p:spPr bwMode="ltGray">
          <a:xfrm>
            <a:off x="6769538" y="3077288"/>
            <a:ext cx="1962000" cy="12420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0"/>
          <a:lstStyle>
            <a:lvl1pPr algn="ctr">
              <a:defRPr sz="1000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21" name="Gerade Verbindung 20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  <a:endParaRPr lang="en-US" dirty="0"/>
          </a:p>
        </p:txBody>
      </p:sp>
      <p:sp>
        <p:nvSpPr>
          <p:cNvPr id="26" name="Textfeld 25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 dirty="0">
              <a:latin typeface="+mn-lt"/>
              <a:sym typeface="Delivery" panose="020F0503020204020204" pitchFamily="34" charset="0"/>
            </a:endParaRP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20"/>
          </p:nvPr>
        </p:nvSpPr>
        <p:spPr>
          <a:xfrm>
            <a:off x="414338" y="1093909"/>
            <a:ext cx="4049712" cy="3287841"/>
          </a:xfrm>
        </p:spPr>
        <p:txBody>
          <a:bodyPr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  <a:lvl2pPr>
              <a:defRPr>
                <a:latin typeface="+mn-lt"/>
                <a:sym typeface="Delivery" panose="020F0503020204020204" pitchFamily="34" charset="0"/>
              </a:defRPr>
            </a:lvl2pPr>
            <a:lvl3pPr>
              <a:defRPr>
                <a:latin typeface="+mn-lt"/>
                <a:sym typeface="Delivery" panose="020F0503020204020204" pitchFamily="34" charset="0"/>
              </a:defRPr>
            </a:lvl3pPr>
            <a:lvl4pPr>
              <a:defRPr>
                <a:latin typeface="+mn-lt"/>
                <a:sym typeface="Delivery" panose="020F0503020204020204" pitchFamily="34" charset="0"/>
              </a:defRPr>
            </a:lvl4pPr>
            <a:lvl5pPr>
              <a:defRPr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B7D303C-42B3-45DA-8508-ABDD92C2E7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empty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0A0A2A26-BC8D-4642-82D5-CB7489ABE25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1072155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0A0A2A26-BC8D-4642-82D5-CB7489ABE2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1DF84CFF-5E2D-4888-9AAB-7A51BB2E683F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4" name="Titel 14">
            <a:extLst>
              <a:ext uri="{FF2B5EF4-FFF2-40B4-BE49-F238E27FC236}">
                <a16:creationId xmlns:a16="http://schemas.microsoft.com/office/drawing/2014/main" id="{ADCDDBCD-7689-964E-A0F9-4B6DB640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369013" y="4644000"/>
            <a:ext cx="364137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algn="r" defTabSz="914400" rtl="0" eaLnBrk="1" latinLnBrk="0" hangingPunct="1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fld id="{D537D1FE-6E55-4102-9A9A-3FF2AE236C9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Bildplatzhalter 11">
            <a:extLst>
              <a:ext uri="{FF2B5EF4-FFF2-40B4-BE49-F238E27FC236}">
                <a16:creationId xmlns:a16="http://schemas.microsoft.com/office/drawing/2014/main" id="{22124A0A-F575-40C4-BD79-2D1A0E93D6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ltGray">
          <a:xfrm>
            <a:off x="4681537" y="1093909"/>
            <a:ext cx="4050000" cy="3295529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anchor="ctr" anchorCtr="1"/>
          <a:lstStyle>
            <a:lvl1pPr algn="ctr"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Bildplatzhalter 11">
            <a:extLst>
              <a:ext uri="{FF2B5EF4-FFF2-40B4-BE49-F238E27FC236}">
                <a16:creationId xmlns:a16="http://schemas.microsoft.com/office/drawing/2014/main" id="{6D7758A1-F895-4BFD-ACEB-EE8374FBC4A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ltGray">
          <a:xfrm>
            <a:off x="414338" y="1093909"/>
            <a:ext cx="4050000" cy="3295529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anchor="ctr" anchorCtr="1"/>
          <a:lstStyle>
            <a:lvl1pPr algn="ctr"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091322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light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E9AB9521-04C2-4F9B-99FD-3E4EA5BB73B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20889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E9AB9521-04C2-4F9B-99FD-3E4EA5BB73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A1B313E9-1DB6-4AD4-90FD-B78C82DECC8F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bg1">
              <a:lumMod val="85000"/>
            </a:schemeClr>
          </a:solidFill>
        </p:spPr>
        <p:txBody>
          <a:bodyPr tIns="540000"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light color picture</a:t>
            </a:r>
          </a:p>
        </p:txBody>
      </p:sp>
      <p:sp>
        <p:nvSpPr>
          <p:cNvPr id="4" name="Titel 14">
            <a:extLst>
              <a:ext uri="{FF2B5EF4-FFF2-40B4-BE49-F238E27FC236}">
                <a16:creationId xmlns:a16="http://schemas.microsoft.com/office/drawing/2014/main" id="{ADCDDBCD-7689-964E-A0F9-4B6DB640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369013" y="4644000"/>
            <a:ext cx="364137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algn="r" defTabSz="914400" rtl="0" eaLnBrk="1" latinLnBrk="0" hangingPunct="1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fld id="{D537D1FE-6E55-4102-9A9A-3FF2AE236C9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1FD06E01-4A83-498D-AC1C-84939DF77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337" y="1093909"/>
            <a:ext cx="4050000" cy="3287291"/>
          </a:xfrm>
        </p:spPr>
        <p:txBody>
          <a:bodyPr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  <a:lvl2pPr>
              <a:defRPr>
                <a:latin typeface="+mn-lt"/>
                <a:sym typeface="Delivery" panose="020F0503020204020204" pitchFamily="34" charset="0"/>
              </a:defRPr>
            </a:lvl2pPr>
            <a:lvl3pPr>
              <a:defRPr>
                <a:latin typeface="+mn-lt"/>
                <a:sym typeface="Delivery" panose="020F0503020204020204" pitchFamily="34" charset="0"/>
              </a:defRPr>
            </a:lvl3pPr>
            <a:lvl4pPr>
              <a:defRPr>
                <a:latin typeface="+mn-lt"/>
                <a:sym typeface="Delivery" panose="020F0503020204020204" pitchFamily="34" charset="0"/>
              </a:defRPr>
            </a:lvl4pPr>
            <a:lvl5pPr>
              <a:defRPr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meta-classification">
            <a:extLst>
              <a:ext uri="{FF2B5EF4-FFF2-40B4-BE49-F238E27FC236}">
                <a16:creationId xmlns:a16="http://schemas.microsoft.com/office/drawing/2014/main" id="{5100938C-C03F-47A7-A082-E55B511B19ED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4187661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: dark imag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B32F9D72-D289-4D0E-B978-954A060016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57961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B32F9D72-D289-4D0E-B978-954A060016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81477DC6-C016-4F38-9D98-20296AB57404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solidFill>
            <a:schemeClr val="tx1">
              <a:lumMod val="75000"/>
              <a:lumOff val="25000"/>
            </a:schemeClr>
          </a:solidFill>
        </p:spPr>
        <p:txBody>
          <a:bodyPr tIns="540000" anchor="ctr"/>
          <a:lstStyle>
            <a:lvl1pPr algn="ctr">
              <a:defRPr>
                <a:latin typeface="+mn-lt"/>
              </a:defRPr>
            </a:lvl1pPr>
          </a:lstStyle>
          <a:p>
            <a:r>
              <a:rPr lang="en-US" dirty="0"/>
              <a:t>Click icon to add dark color picture</a:t>
            </a:r>
          </a:p>
        </p:txBody>
      </p:sp>
      <p:sp>
        <p:nvSpPr>
          <p:cNvPr id="4" name="Titel 14">
            <a:extLst>
              <a:ext uri="{FF2B5EF4-FFF2-40B4-BE49-F238E27FC236}">
                <a16:creationId xmlns:a16="http://schemas.microsoft.com/office/drawing/2014/main" id="{ADCDDBCD-7689-964E-A0F9-4B6DB6405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369013" y="4644000"/>
            <a:ext cx="364137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algn="r" defTabSz="914400" rtl="0" eaLnBrk="1" latinLnBrk="0" hangingPunct="1">
              <a:def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fld id="{D537D1FE-6E55-4102-9A9A-3FF2AE236C9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Textplatzhalter 24">
            <a:extLst>
              <a:ext uri="{FF2B5EF4-FFF2-40B4-BE49-F238E27FC236}">
                <a16:creationId xmlns:a16="http://schemas.microsoft.com/office/drawing/2014/main" id="{CF17007B-78E2-405D-B3ED-D372B8E3B0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337" y="1093909"/>
            <a:ext cx="4050000" cy="328729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Delivery" panose="020F0503020204020204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sym typeface="Delivery" panose="020F0503020204020204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sym typeface="Delivery" panose="020F0503020204020204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sym typeface="Delivery" panose="020F0503020204020204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meta-classification">
            <a:extLst>
              <a:ext uri="{FF2B5EF4-FFF2-40B4-BE49-F238E27FC236}">
                <a16:creationId xmlns:a16="http://schemas.microsoft.com/office/drawing/2014/main" id="{72F85091-6B2F-4A21-A8EA-9FD840B96BC7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658135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picture, gradien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42D98AA-714B-4563-8BBF-05617BF23D2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370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42D98AA-714B-4563-8BBF-05617BF23D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44B9BC3D-7687-4754-8C48-0129DCDB8B5F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4" name="Bildplatzhalter 8"/>
          <p:cNvSpPr>
            <a:spLocks noGrp="1"/>
          </p:cNvSpPr>
          <p:nvPr>
            <p:ph type="pic" sz="quarter" idx="13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180000" bIns="0" anchor="ctr" anchorCtr="1"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 bwMode="hidden">
          <a:xfrm>
            <a:off x="414000" y="2914161"/>
            <a:ext cx="5256000" cy="1772139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50000">
                <a:srgbClr val="FFCC00"/>
              </a:gs>
              <a:gs pos="100000">
                <a:srgbClr val="FFCC00"/>
              </a:gs>
            </a:gsLst>
            <a:lin ang="5400000" scaled="0"/>
          </a:gradFill>
        </p:spPr>
        <p:txBody>
          <a:bodyPr lIns="180000" tIns="432000" rIns="180000" bIns="180000" anchor="b" anchorCtr="0">
            <a:spAutoFit/>
          </a:bodyPr>
          <a:lstStyle>
            <a:lvl1pPr>
              <a:lnSpc>
                <a:spcPct val="100000"/>
              </a:lnSpc>
              <a:defRPr sz="2500" cap="none" baseline="0">
                <a:solidFill>
                  <a:srgbClr val="D4051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“This space is reserved for quotes. The box adjusts itself to the inserted text. Delivery, 25 pt”</a:t>
            </a:r>
            <a:endParaRPr lang="en-US" noProof="0" dirty="0"/>
          </a:p>
        </p:txBody>
      </p:sp>
      <p:sp>
        <p:nvSpPr>
          <p:cNvPr id="9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: full page gradient">
    <p:bg>
      <p:bgPr>
        <a:gradFill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4FB41A3D-3C19-4F60-8492-772433D226C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070569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4FB41A3D-3C19-4F60-8492-772433D226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DB407A8F-9BE6-4627-A777-A633A2596F8F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351000"/>
            <a:ext cx="8316000" cy="3240000"/>
          </a:xfrm>
          <a:prstGeom prst="rect">
            <a:avLst/>
          </a:prstGeom>
        </p:spPr>
        <p:txBody>
          <a:bodyPr lIns="900000" rIns="900000" anchor="ctr"/>
          <a:lstStyle>
            <a:lvl1pPr>
              <a:lnSpc>
                <a:spcPct val="100000"/>
              </a:lnSpc>
              <a:defRPr sz="2500" cap="none" baseline="0">
                <a:solidFill>
                  <a:srgbClr val="D4051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“This space is reserved for quotes. </a:t>
            </a:r>
            <a:br>
              <a:rPr lang="en-US" dirty="0"/>
            </a:br>
            <a:r>
              <a:rPr lang="en-US" dirty="0"/>
              <a:t>Delivery, 25 pt”</a:t>
            </a:r>
            <a:endParaRPr lang="en-US" noProof="0" dirty="0"/>
          </a:p>
        </p:txBody>
      </p:sp>
      <p:sp>
        <p:nvSpPr>
          <p:cNvPr id="11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 dirty="0">
              <a:latin typeface="+mn-lt"/>
              <a:sym typeface="Delivery" panose="020F050302020402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F49C5D9-455A-4F5C-842C-D8810B7592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154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8FE7DC0F-358C-473E-8A5C-44BF688CC2F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30929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8FE7DC0F-358C-473E-8A5C-44BF688CC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1A87659-B712-4DDD-B687-9D586E964DCA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gray">
          <a:xfrm>
            <a:off x="414000" y="1093909"/>
            <a:ext cx="8316000" cy="299823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200" b="1" baseline="0">
                <a:latin typeface="+mn-lt"/>
                <a:sym typeface="Delivery" panose="020F0503020204020204" pitchFamily="34" charset="0"/>
              </a:defRPr>
            </a:lvl1pPr>
            <a:lvl2pPr>
              <a:spcAft>
                <a:spcPts val="0"/>
              </a:spcAft>
              <a:buFontTx/>
              <a:buNone/>
              <a:defRPr sz="1200" b="0" baseline="0">
                <a:latin typeface="+mn-lt"/>
                <a:sym typeface="Delivery" panose="020F0503020204020204" pitchFamily="34" charset="0"/>
              </a:defRPr>
            </a:lvl2pPr>
            <a:lvl3pPr>
              <a:spcAft>
                <a:spcPts val="0"/>
              </a:spcAft>
              <a:buClr>
                <a:schemeClr val="tx1"/>
              </a:buClr>
              <a:defRPr sz="1200" baseline="0"/>
            </a:lvl3pPr>
            <a:lvl4pPr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200" baseline="0"/>
            </a:lvl4pPr>
            <a:lvl5pPr>
              <a:spcAft>
                <a:spcPts val="0"/>
              </a:spcAft>
              <a:buClr>
                <a:schemeClr val="tx1"/>
              </a:buClr>
              <a:buFont typeface="Arial" pitchFamily="34" charset="0"/>
              <a:buChar char="–"/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Rechteck 5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cxnSp>
        <p:nvCxnSpPr>
          <p:cNvPr id="13" name="Gerade Verbindung 12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  <a:endParaRPr lang="en-US" dirty="0"/>
          </a:p>
        </p:txBody>
      </p:sp>
      <p:sp>
        <p:nvSpPr>
          <p:cNvPr id="17" name="Textfeld 16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 dirty="0">
              <a:latin typeface="+mn-lt"/>
              <a:sym typeface="Delivery" panose="020F0503020204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F2ADCB8-D69E-44F5-BFF3-18E359996D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>
            <a:extLst>
              <a:ext uri="{FF2B5EF4-FFF2-40B4-BE49-F238E27FC236}">
                <a16:creationId xmlns:a16="http://schemas.microsoft.com/office/drawing/2014/main" id="{14E51684-DC21-48BD-B326-E04A7644AD6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21260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12" name="Objekt 11" hidden="1">
                        <a:extLst>
                          <a:ext uri="{FF2B5EF4-FFF2-40B4-BE49-F238E27FC236}">
                            <a16:creationId xmlns:a16="http://schemas.microsoft.com/office/drawing/2014/main" id="{14E51684-DC21-48BD-B326-E04A7644AD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123AB246-17A4-434D-BC49-05FD06E7608D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n-ea"/>
              <a:cs typeface="+mn-cs"/>
              <a:sym typeface="Delivery" panose="020F0503020204020204" pitchFamily="34" charset="0"/>
            </a:endParaRPr>
          </a:p>
        </p:txBody>
      </p:sp>
      <p:sp>
        <p:nvSpPr>
          <p:cNvPr id="7" name="Bildplatzhalter 12"/>
          <p:cNvSpPr>
            <a:spLocks noGrp="1"/>
          </p:cNvSpPr>
          <p:nvPr>
            <p:ph type="pic" sz="quarter" idx="12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0"/>
          <a:lstStyle>
            <a:lvl1pPr algn="ctr"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1"/>
          </p:nvPr>
        </p:nvSpPr>
        <p:spPr bwMode="hidden">
          <a:xfrm rot="10800000">
            <a:off x="180000" y="180000"/>
            <a:ext cx="8784000" cy="1260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el 9"/>
          <p:cNvSpPr>
            <a:spLocks noGrp="1"/>
          </p:cNvSpPr>
          <p:nvPr>
            <p:ph type="title" hasCustomPrompt="1"/>
          </p:nvPr>
        </p:nvSpPr>
        <p:spPr>
          <a:xfrm>
            <a:off x="414000" y="914400"/>
            <a:ext cx="8316000" cy="1385999"/>
          </a:xfrm>
          <a:noFill/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3700" b="0" i="0" kern="1200" cap="all" baseline="0" dirty="0" smtClean="0">
                <a:solidFill>
                  <a:srgbClr val="D40511"/>
                </a:solidFill>
                <a:latin typeface="+mj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/>
              <a:t>SAMPLE TITLE ONE OR</a:t>
            </a:r>
            <a:br>
              <a:rPr lang="en-US" dirty="0"/>
            </a:br>
            <a:r>
              <a:rPr lang="en-US" dirty="0"/>
              <a:t>TWO LINES, Delivery, 37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75200"/>
            <a:ext cx="5760000" cy="2161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Aft>
                <a:spcPts val="0"/>
              </a:spcAft>
              <a:defRPr sz="1200" b="1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4666226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C02FEC3D-2258-4662-A715-8FF451332B6A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6876000" y="385200"/>
            <a:ext cx="1818000" cy="2664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>
                <a:latin typeface="+mn-lt"/>
              </a:defRPr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5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300400"/>
            <a:ext cx="8316000" cy="4878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00" rIns="0" bIns="1656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1800">
                <a:latin typeface="+mn-lt"/>
                <a:sym typeface="Delivery" panose="020F0503020204020204" pitchFamily="34" charset="0"/>
              </a:defRPr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/>
              <a:t>Subline in one or two lines, Delivery,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90000"/>
            <a:ext cx="8316000" cy="42385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/>
              <a:t>Name of the event or project or presenter, Delivery, 12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Location, ## Month ####</a:t>
            </a:r>
          </a:p>
        </p:txBody>
      </p:sp>
      <p:sp>
        <p:nvSpPr>
          <p:cNvPr id="8" name="meta-descriptor"/>
          <p:cNvSpPr>
            <a:spLocks noGrp="1"/>
          </p:cNvSpPr>
          <p:nvPr>
            <p:ph type="body" sz="quarter" idx="6" hasCustomPrompt="1"/>
          </p:nvPr>
        </p:nvSpPr>
        <p:spPr>
          <a:xfrm>
            <a:off x="414000" y="3213859"/>
            <a:ext cx="8316000" cy="355334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80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/>
              <a:t>DHL Business Unit – Brand Promise, Delivery (bold), 12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3363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D5D975E8-4A2D-4793-B144-5026BEC0F64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8911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D5D975E8-4A2D-4793-B144-5026BEC0F6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22BDB349-120F-4EC1-A8BB-8440DCD2BACB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4" name="Bildplatzhalter 12"/>
          <p:cNvSpPr>
            <a:spLocks noGrp="1"/>
          </p:cNvSpPr>
          <p:nvPr>
            <p:ph type="pic" sz="quarter" idx="12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0"/>
          <a:lstStyle>
            <a:lvl1pPr algn="ctr">
              <a:defRPr baseline="0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extplatzhalter 16"/>
          <p:cNvSpPr>
            <a:spLocks noGrp="1"/>
          </p:cNvSpPr>
          <p:nvPr>
            <p:ph type="body" sz="quarter" idx="15"/>
          </p:nvPr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lang="en-US" sz="1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3391200"/>
            <a:ext cx="8316000" cy="540000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5500"/>
              </a:lnSpc>
              <a:defRPr sz="4200" cap="all" baseline="0">
                <a:solidFill>
                  <a:srgbClr val="D40511"/>
                </a:solidFill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1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11124C64-7922-4086-8AA5-55909DCC9828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414000" y="4621860"/>
            <a:ext cx="1274400" cy="1872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>
                <a:latin typeface="+mn-lt"/>
              </a:defRPr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124D9109-4120-495A-B6AA-ED09849B146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669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124D9109-4120-495A-B6AA-ED09849B14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29EF2445-C1D6-4AA3-BC88-8B2454A8B153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4" name="Bildplatzhalter 12"/>
          <p:cNvSpPr>
            <a:spLocks noGrp="1"/>
          </p:cNvSpPr>
          <p:nvPr>
            <p:ph type="pic" sz="quarter" idx="12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0"/>
          <a:lstStyle>
            <a:lvl1pPr algn="ctr"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platzhalter 16"/>
          <p:cNvSpPr>
            <a:spLocks noGrp="1"/>
          </p:cNvSpPr>
          <p:nvPr>
            <p:ph type="body" sz="quarter" idx="15"/>
          </p:nvPr>
        </p:nvSpPr>
        <p:spPr bwMode="hidden">
          <a:xfrm rot="10800000">
            <a:off x="180000" y="180000"/>
            <a:ext cx="8784000" cy="64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083600"/>
            <a:ext cx="8316000" cy="540000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5500"/>
              </a:lnSpc>
              <a:defRPr sz="4200" cap="all" baseline="0">
                <a:solidFill>
                  <a:srgbClr val="D40511"/>
                </a:solidFill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sp>
        <p:nvSpPr>
          <p:cNvPr id="10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459000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B35B335-3F90-4192-A7E8-599004C89DCB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414000" y="298800"/>
            <a:ext cx="1274400" cy="1908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>
                <a:latin typeface="+mn-lt"/>
              </a:defRPr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: full page gradient">
    <p:bg>
      <p:bgPr>
        <a:gradFill flip="none" rotWithShape="1"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FF42AC75-A447-4E8C-B99C-6C477755B28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325032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4" name="Objekt 3" hidden="1">
                        <a:extLst>
                          <a:ext uri="{FF2B5EF4-FFF2-40B4-BE49-F238E27FC236}">
                            <a16:creationId xmlns:a16="http://schemas.microsoft.com/office/drawing/2014/main" id="{FF42AC75-A447-4E8C-B99C-6C477755B2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FC944A76-E2DD-4233-8385-429CBA29F347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14000" y="1425600"/>
            <a:ext cx="8316000" cy="540000"/>
          </a:xfrm>
          <a:prstGeom prst="rect">
            <a:avLst/>
          </a:prstGeom>
        </p:spPr>
        <p:txBody>
          <a:bodyPr wrap="square" lIns="0" tIns="0" rIns="0" bIns="0"/>
          <a:lstStyle>
            <a:lvl1pPr>
              <a:lnSpc>
                <a:spcPts val="5500"/>
              </a:lnSpc>
              <a:defRPr sz="4200" cap="all" baseline="0">
                <a:solidFill>
                  <a:srgbClr val="D40511"/>
                </a:solidFill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 noProof="0" dirty="0"/>
              <a:t>Thank YOU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6C6DDFD-780A-4783-894E-8D9B1F037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9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: full page gradient">
    <p:bg>
      <p:bgPr>
        <a:gradFill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F1FB9862-0C1D-45A6-A6B7-0760D2A1F6F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5356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10" name="Objekt 9" hidden="1">
                        <a:extLst>
                          <a:ext uri="{FF2B5EF4-FFF2-40B4-BE49-F238E27FC236}">
                            <a16:creationId xmlns:a16="http://schemas.microsoft.com/office/drawing/2014/main" id="{F1FB9862-0C1D-45A6-A6B7-0760D2A1F6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hteck 4" hidden="1">
            <a:extLst>
              <a:ext uri="{FF2B5EF4-FFF2-40B4-BE49-F238E27FC236}">
                <a16:creationId xmlns:a16="http://schemas.microsoft.com/office/drawing/2014/main" id="{F696725A-3087-40C6-B421-B44ECAD0F54C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n-ea"/>
              <a:cs typeface="+mn-cs"/>
              <a:sym typeface="Delivery" panose="020F0503020204020204" pitchFamily="34" charset="0"/>
            </a:endParaRPr>
          </a:p>
        </p:txBody>
      </p:sp>
      <p:sp>
        <p:nvSpPr>
          <p:cNvPr id="6" name="Titel 9"/>
          <p:cNvSpPr>
            <a:spLocks noGrp="1"/>
          </p:cNvSpPr>
          <p:nvPr>
            <p:ph type="title" hasCustomPrompt="1"/>
          </p:nvPr>
        </p:nvSpPr>
        <p:spPr>
          <a:xfrm>
            <a:off x="414000" y="828000"/>
            <a:ext cx="8316000" cy="1385999"/>
          </a:xfrm>
          <a:noFill/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3700" b="0" i="0" kern="1200" cap="all" baseline="0" dirty="0" smtClean="0">
                <a:solidFill>
                  <a:srgbClr val="D40511"/>
                </a:solidFill>
                <a:latin typeface="+mj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/>
              <a:t>SAMPLE TITLE ONE OR </a:t>
            </a:r>
            <a:br>
              <a:rPr lang="en-US" dirty="0"/>
            </a:br>
            <a:r>
              <a:rPr lang="en-US" dirty="0"/>
              <a:t>TWO LINES, Delivery, 37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4" name="meta-identifier"/>
          <p:cNvSpPr>
            <a:spLocks noGrp="1"/>
          </p:cNvSpPr>
          <p:nvPr>
            <p:ph type="body" sz="quarter" idx="4" hasCustomPrompt="1"/>
          </p:nvPr>
        </p:nvSpPr>
        <p:spPr bwMode="gray">
          <a:xfrm>
            <a:off x="414000" y="4593600"/>
            <a:ext cx="5760000" cy="216165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lnSpc>
                <a:spcPct val="100000"/>
              </a:lnSpc>
              <a:spcAft>
                <a:spcPts val="0"/>
              </a:spcAft>
              <a:defRPr sz="1200" b="1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Business identifier</a:t>
            </a:r>
          </a:p>
        </p:txBody>
      </p:sp>
      <p:sp>
        <p:nvSpPr>
          <p:cNvPr id="2" name="meta-classification"/>
          <p:cNvSpPr>
            <a:spLocks noGrp="1"/>
          </p:cNvSpPr>
          <p:nvPr>
            <p:ph type="body" sz="quarter" idx="2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64289EA-6BCD-4298-A11E-4FE720174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6000" y="4517514"/>
            <a:ext cx="1818000" cy="266275"/>
          </a:xfrm>
          <a:prstGeom prst="rect">
            <a:avLst/>
          </a:prstGeom>
        </p:spPr>
      </p:pic>
      <p:sp>
        <p:nvSpPr>
          <p:cNvPr id="7" name="meta-subline"/>
          <p:cNvSpPr>
            <a:spLocks noGrp="1"/>
          </p:cNvSpPr>
          <p:nvPr>
            <p:ph type="body" sz="quarter" idx="5" hasCustomPrompt="1"/>
          </p:nvPr>
        </p:nvSpPr>
        <p:spPr>
          <a:xfrm>
            <a:off x="414000" y="2214000"/>
            <a:ext cx="8316000" cy="487838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00" rIns="0" bIns="16560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95363" rtl="0" eaLnBrk="0" fontAlgn="base" latinLnBrk="0" hangingPunct="0">
              <a:lnSpc>
                <a:spcPct val="100000"/>
              </a:lnSpc>
              <a:spcAft>
                <a:spcPts val="0"/>
              </a:spcAft>
              <a:defRPr sz="1800">
                <a:latin typeface="+mn-lt"/>
                <a:sym typeface="Delivery" panose="020F0503020204020204" pitchFamily="34" charset="0"/>
              </a:defRPr>
            </a:lvl1pPr>
            <a:lvl2pPr marL="0" algn="l" defTabSz="995363" rtl="0" eaLnBrk="0" fontAlgn="base" latinLnBrk="0" hangingPunct="0">
              <a:spcAft>
                <a:spcPts val="1600"/>
              </a:spcAft>
              <a:defRPr lang="en-US" sz="20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0" lvl="0" algn="l" defTabSz="995363" rtl="0" eaLnBrk="0" fontAlgn="base" latinLnBrk="0" hangingPunct="0"/>
            <a:r>
              <a:rPr lang="en-US" dirty="0"/>
              <a:t>Subline in one or two lines, Delivery, 18 </a:t>
            </a:r>
            <a:r>
              <a:rPr lang="en-US" dirty="0" err="1"/>
              <a:t>pt</a:t>
            </a:r>
            <a:endParaRPr lang="en-US" dirty="0"/>
          </a:p>
        </p:txBody>
      </p:sp>
      <p:sp>
        <p:nvSpPr>
          <p:cNvPr id="3" name="meta-project"/>
          <p:cNvSpPr>
            <a:spLocks noGrp="1"/>
          </p:cNvSpPr>
          <p:nvPr>
            <p:ph type="body" sz="quarter" idx="3" hasCustomPrompt="1"/>
          </p:nvPr>
        </p:nvSpPr>
        <p:spPr>
          <a:xfrm>
            <a:off x="414000" y="2700000"/>
            <a:ext cx="8316000" cy="423859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54000" rIns="0" bIns="0" numCol="1" rtlCol="0" anchor="t" anchorCtr="0" compatLnSpc="1">
            <a:prstTxWarp prst="textNoShape">
              <a:avLst/>
            </a:prstTxWarp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/>
              <a:t>Name of the event or project or presenter, Delivery, 12 </a:t>
            </a:r>
            <a:r>
              <a:rPr lang="en-US" dirty="0" err="1"/>
              <a:t>pt</a:t>
            </a:r>
            <a:br>
              <a:rPr lang="en-US" dirty="0"/>
            </a:br>
            <a:r>
              <a:rPr lang="en-US" dirty="0"/>
              <a:t>Location, ## Month ####</a:t>
            </a:r>
          </a:p>
        </p:txBody>
      </p:sp>
      <p:sp>
        <p:nvSpPr>
          <p:cNvPr id="8" name="meta-descriptor"/>
          <p:cNvSpPr>
            <a:spLocks noGrp="1"/>
          </p:cNvSpPr>
          <p:nvPr>
            <p:ph type="body" sz="quarter" idx="6" hasCustomPrompt="1"/>
          </p:nvPr>
        </p:nvSpPr>
        <p:spPr>
          <a:xfrm>
            <a:off x="414000" y="3123860"/>
            <a:ext cx="8316000" cy="355334"/>
          </a:xfr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180000" rIns="0" bIns="0" numCol="1" rtlCol="0" anchor="t" anchorCtr="0" compatLnSpc="1">
            <a:prstTxWarp prst="textNoShape">
              <a:avLst/>
            </a:prstTxWarp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1200" b="1" kern="1200" dirty="0" smtClean="0">
                <a:solidFill>
                  <a:schemeClr val="accent4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>
              <a:spcAft>
                <a:spcPts val="1600"/>
              </a:spcAft>
              <a:defRPr sz="2000" b="0" baseline="0"/>
            </a:lvl2pPr>
          </a:lstStyle>
          <a:p>
            <a:r>
              <a:rPr lang="en-US" dirty="0"/>
              <a:t>DHL Business Unit – Brand Promise, Delivery (bold), 12 </a:t>
            </a:r>
            <a:r>
              <a:rPr lang="en-US" dirty="0" err="1"/>
              <a:t>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56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254B920-24BD-41FF-AC7B-8FCC959B25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311751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254B920-24BD-41FF-AC7B-8FCC959B25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2A7C6A23-6A6C-401A-95D9-9107ED076B8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n-ea"/>
              <a:cs typeface="+mn-cs"/>
              <a:sym typeface="Delivery" panose="020F0503020204020204" pitchFamily="34" charset="0"/>
            </a:endParaRP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2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1"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platzhalter 16"/>
          <p:cNvSpPr>
            <a:spLocks noGrp="1"/>
          </p:cNvSpPr>
          <p:nvPr>
            <p:ph type="body" sz="quarter" idx="15"/>
          </p:nvPr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lang="en-US" sz="1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400"/>
              </a:spcAft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1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  <a:endParaRPr lang="en-US" dirty="0"/>
          </a:p>
        </p:txBody>
      </p:sp>
      <p:sp>
        <p:nvSpPr>
          <p:cNvPr id="12" name="Foliennummernplatzhalter 26"/>
          <p:cNvSpPr>
            <a:spLocks noGrp="1"/>
          </p:cNvSpPr>
          <p:nvPr>
            <p:ph type="sldNum" sz="quarter" idx="4"/>
          </p:nvPr>
        </p:nvSpPr>
        <p:spPr bwMode="gray">
          <a:xfrm>
            <a:off x="8370286" y="4644000"/>
            <a:ext cx="362863" cy="15619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fld id="{8557CD76-CD08-4D96-8C1E-56B746A3F9F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>
          <a:xfrm>
            <a:off x="413999" y="1105200"/>
            <a:ext cx="4248000" cy="1745093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lang="en-US" sz="3700" b="0" i="0" kern="1200" cap="all" baseline="0" dirty="0" smtClean="0">
                <a:solidFill>
                  <a:srgbClr val="D40511"/>
                </a:solidFill>
                <a:latin typeface="+mj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</a:pPr>
            <a:r>
              <a:rPr lang="en-US" dirty="0"/>
              <a:t>section divider with image, Delivery, 37 pt</a:t>
            </a:r>
          </a:p>
        </p:txBody>
      </p:sp>
      <p:sp>
        <p:nvSpPr>
          <p:cNvPr id="14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CB411558-1334-4BA3-A86E-C9C5DFED9E5E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414000" y="4621860"/>
            <a:ext cx="1274400" cy="1872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>
                <a:latin typeface="+mn-lt"/>
              </a:defRPr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picture, gradient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123A318-B627-4A2B-ADDF-94CED607409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05484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123A318-B627-4A2B-ADDF-94CED60740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83F88A57-5582-41BA-8017-DCDD5AEF0B1E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12" name="Bildplatzhalter 8"/>
          <p:cNvSpPr>
            <a:spLocks noGrp="1"/>
          </p:cNvSpPr>
          <p:nvPr>
            <p:ph type="pic" sz="quarter" idx="13"/>
          </p:nvPr>
        </p:nvSpPr>
        <p:spPr bwMode="hidden">
          <a:xfrm>
            <a:off x="0" y="0"/>
            <a:ext cx="9144000" cy="5143500"/>
          </a:xfrm>
          <a:prstGeom prst="rect">
            <a:avLst/>
          </a:prstGeom>
          <a:solidFill>
            <a:schemeClr val="tx2"/>
          </a:solidFill>
        </p:spPr>
        <p:txBody>
          <a:bodyPr lIns="0" tIns="540000" rIns="0" bIns="0" anchor="ctr" anchorCtr="1"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platzhalter 16"/>
          <p:cNvSpPr>
            <a:spLocks noGrp="1"/>
          </p:cNvSpPr>
          <p:nvPr>
            <p:ph type="body" sz="quarter" idx="15"/>
          </p:nvPr>
        </p:nvSpPr>
        <p:spPr bwMode="hidden">
          <a:xfrm rot="10800000">
            <a:off x="180000" y="180000"/>
            <a:ext cx="8784000" cy="64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</a:gradFill>
        </p:spPr>
        <p:txBody>
          <a:bodyPr anchor="b"/>
          <a:lstStyle>
            <a:lvl1pPr>
              <a:defRPr sz="100">
                <a:solidFill>
                  <a:schemeClr val="accent3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meta-classification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14000" y="4593600"/>
            <a:ext cx="181459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>
            <a:lvl1pPr marL="0" algn="l" defTabSz="914400" rtl="0" eaLnBrk="1" latinLnBrk="0" hangingPunct="1">
              <a:lnSpc>
                <a:spcPct val="100000"/>
              </a:lnSpc>
              <a:spcAft>
                <a:spcPts val="0"/>
              </a:spcAft>
              <a:defRPr lang="en-US" sz="800" b="1" kern="0" cap="all" baseline="0" dirty="0" smtClean="0">
                <a:solidFill>
                  <a:schemeClr val="accent1"/>
                </a:solidFill>
                <a:latin typeface="+mn-lt"/>
                <a:ea typeface="+mn-ea"/>
                <a:cs typeface="Arial"/>
                <a:sym typeface="Delivery" panose="020F0503020204020204" pitchFamily="34" charset="0"/>
              </a:defRPr>
            </a:lvl1pPr>
          </a:lstStyle>
          <a:p>
            <a:pPr lvl="0"/>
            <a:r>
              <a:rPr lang="en-US" dirty="0"/>
              <a:t>PLEASE INSERT CLASSIFICATION HERE</a:t>
            </a:r>
          </a:p>
        </p:txBody>
      </p:sp>
      <p:sp>
        <p:nvSpPr>
          <p:cNvPr id="11" name="Text Placeholder 27">
            <a:extLst>
              <a:ext uri="{FF2B5EF4-FFF2-40B4-BE49-F238E27FC236}">
                <a16:creationId xmlns:a16="http://schemas.microsoft.com/office/drawing/2014/main" id="{94E033E1-D88A-4685-BA01-313CF70F2603}"/>
              </a:ext>
            </a:extLst>
          </p:cNvPr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414000" y="324000"/>
            <a:ext cx="1274400" cy="1908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>
              <a:defRPr sz="100">
                <a:latin typeface="+mn-lt"/>
              </a:defRPr>
            </a:lvl1pPr>
          </a:lstStyle>
          <a:p>
            <a:pPr lvl="0"/>
            <a:r>
              <a:rPr lang="en-US"/>
              <a:t> 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14000" y="1105200"/>
            <a:ext cx="6155999" cy="1349998"/>
          </a:xfrm>
        </p:spPr>
        <p:txBody>
          <a:bodyPr anchor="t"/>
          <a:lstStyle>
            <a:lvl1pPr>
              <a:lnSpc>
                <a:spcPct val="90000"/>
              </a:lnSpc>
              <a:defRPr sz="3700" cap="all" baseline="0"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section divider with image, Delivery, 37 pt</a:t>
            </a:r>
          </a:p>
        </p:txBody>
      </p:sp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: full page gradient">
    <p:bg>
      <p:bgPr>
        <a:gradFill>
          <a:gsLst>
            <a:gs pos="87000">
              <a:schemeClr val="accent3"/>
            </a:gs>
            <a:gs pos="0">
              <a:schemeClr val="accent3">
                <a:alpha val="3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BE897C5-97FD-42EE-AF0E-5D267D6927F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28902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3BE897C5-97FD-42EE-AF0E-5D267D6927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C366C51F-FF2C-4BE0-8ABD-7B377C1CED83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8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 dirty="0">
              <a:latin typeface="+mn-lt"/>
              <a:sym typeface="Delivery" panose="020F0503020204020204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14000" y="1105199"/>
            <a:ext cx="6156000" cy="1350000"/>
          </a:xfrm>
        </p:spPr>
        <p:txBody>
          <a:bodyPr anchor="t"/>
          <a:lstStyle>
            <a:lvl1pPr>
              <a:lnSpc>
                <a:spcPct val="90000"/>
              </a:lnSpc>
              <a:defRPr sz="3700" cap="all" baseline="0"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section divider with Gradient, Delivery, 37 pt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6B68CD1-0DCE-4D94-8583-8AFA6CB4BB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88B84C1-B965-470D-A97F-7C63518E640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74053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88B84C1-B965-470D-A97F-7C63518E64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C822327-C4FB-4B8E-A218-AE296D626B6C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20" name="Textplatzhalter 18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14000" y="1093909"/>
            <a:ext cx="4050000" cy="3126116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 marL="266700" marR="0" indent="0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Tx/>
              <a:buNone/>
              <a:tabLst/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2pPr>
            <a:lvl3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/>
              <a:t>Lorem ipsum dolore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/>
              <a:t>Lorem ipsum dolore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/>
              <a:t>Lorem ipsum dolore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/>
              <a:t>Lorem ipsum dolore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/>
              <a:t>Lorem ipsum dolore est consista</a:t>
            </a:r>
            <a:endParaRPr lang="en-US" dirty="0"/>
          </a:p>
        </p:txBody>
      </p:sp>
      <p:sp>
        <p:nvSpPr>
          <p:cNvPr id="9" name="Rechteck 8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cxnSp>
        <p:nvCxnSpPr>
          <p:cNvPr id="11" name="Gerade Verbindung 10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platzhalter 18"/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683150" y="1093909"/>
            <a:ext cx="4050000" cy="3126116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lain" startAt="6"/>
              <a:tabLst/>
              <a:def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 marL="266700" marR="0" indent="0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Tx/>
              <a:buNone/>
              <a:tabLst/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2pPr>
            <a:lvl3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/>
              <a:t>Lorem ipsum dolore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/>
              <a:t>Lorem ipsum dolore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/>
              <a:t>Lorem ipsum dolore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/>
              <a:t>Lorem ipsum dolore est 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/>
              <a:t>Lorem ipsum dolore est consista</a:t>
            </a:r>
            <a:endParaRPr lang="en-US" dirty="0"/>
          </a:p>
        </p:txBody>
      </p:sp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  <a:endParaRPr lang="en-US" dirty="0"/>
          </a:p>
        </p:txBody>
      </p:sp>
      <p:sp>
        <p:nvSpPr>
          <p:cNvPr id="19" name="Textfeld 18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 dirty="0">
              <a:latin typeface="+mn-lt"/>
              <a:sym typeface="Delivery" panose="020F0503020204020204" pitchFamily="34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8B01478-827A-4531-9955-F1DAE613B2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33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: 1 column,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7CC54D76-52BE-4958-8E9F-49D56CCD057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39527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7CC54D76-52BE-4958-8E9F-49D56CCD05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91E67424-2D29-4257-A62A-2C0781F9F78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13" name="Rechteck 12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sp>
        <p:nvSpPr>
          <p:cNvPr id="30" name="Textplatzhalter 18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13999" y="1093909"/>
            <a:ext cx="4050000" cy="2008800"/>
          </a:xfrm>
          <a:prstGeom prst="rect">
            <a:avLst/>
          </a:prstGeom>
        </p:spPr>
        <p:txBody>
          <a:bodyPr lIns="0" tIns="0" rIns="0" bIns="0"/>
          <a:lstStyle>
            <a:lvl1pPr marL="266700" marR="0" indent="-26670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lain"/>
              <a:tabLst/>
              <a:def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 marL="266700" marR="0" indent="0" algn="l" defTabSz="914400" rtl="0" eaLnBrk="1" fontAlgn="auto" latinLnBrk="0" hangingPunct="1">
              <a:lnSpc>
                <a:spcPct val="100000"/>
              </a:lnSpc>
              <a:spcAft>
                <a:spcPts val="500"/>
              </a:spcAft>
              <a:buClrTx/>
              <a:buSzTx/>
              <a:buFontTx/>
              <a:buNone/>
              <a:tabLst/>
              <a:def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2pPr>
            <a:lvl3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6700" marR="0" algn="l" defTabSz="914400" rtl="0" eaLnBrk="1" fontAlgn="auto" latinLnBrk="0" hangingPunct="1">
              <a:lnSpc>
                <a:spcPct val="100000"/>
              </a:lnSpc>
              <a:buClrTx/>
              <a:buSzTx/>
              <a:buFont typeface="Arial" pitchFamily="34" charset="0"/>
              <a:buChar char="–"/>
              <a:tabLst/>
              <a:defRPr lang="en-US" sz="14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r>
              <a:rPr lang="en-US" dirty="0"/>
              <a:t>Sample section</a:t>
            </a:r>
          </a:p>
          <a:p>
            <a:pPr lvl="1"/>
            <a:r>
              <a:rPr lang="en-US" dirty="0"/>
              <a:t>Lorem ipsum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/>
              <a:t>Lorem ipsum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  <a:p>
            <a:r>
              <a:rPr lang="en-US" dirty="0"/>
              <a:t>Sample section</a:t>
            </a:r>
          </a:p>
          <a:p>
            <a:pPr lvl="1"/>
            <a:r>
              <a:rPr lang="en-US" dirty="0"/>
              <a:t>Lorem ipsum </a:t>
            </a:r>
            <a:r>
              <a:rPr lang="en-US" dirty="0" err="1"/>
              <a:t>dolore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consista</a:t>
            </a:r>
            <a:endParaRPr lang="en-US" dirty="0"/>
          </a:p>
        </p:txBody>
      </p:sp>
      <p:sp>
        <p:nvSpPr>
          <p:cNvPr id="23" name="Bildplatzhalter 9"/>
          <p:cNvSpPr>
            <a:spLocks noGrp="1"/>
          </p:cNvSpPr>
          <p:nvPr>
            <p:ph type="pic" sz="quarter" idx="12"/>
          </p:nvPr>
        </p:nvSpPr>
        <p:spPr bwMode="ltGray">
          <a:xfrm>
            <a:off x="3855150" y="3410025"/>
            <a:ext cx="1548000" cy="810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540000" rIns="0" bIns="0" anchor="ctr" anchorCtr="0"/>
          <a:lstStyle>
            <a:lvl1pPr algn="ctr">
              <a:defRPr sz="1000" b="0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platzhalter 11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55150" y="3140025"/>
            <a:ext cx="1548000" cy="270000"/>
          </a:xfrm>
          <a:prstGeom prst="rect">
            <a:avLst/>
          </a:prstGeom>
        </p:spPr>
        <p:txBody>
          <a:bodyPr bIns="72000" anchor="b" anchorCtr="0"/>
          <a:lstStyle>
            <a:lvl1pPr>
              <a:lnSpc>
                <a:spcPct val="100000"/>
              </a:lnSpc>
              <a:spcAft>
                <a:spcPts val="0"/>
              </a:spcAft>
              <a:defRPr sz="800" b="0">
                <a:latin typeface="+mn-lt"/>
                <a:sym typeface="Delivery" panose="020F0503020204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25" name="Bildplatzhalter 9"/>
          <p:cNvSpPr>
            <a:spLocks noGrp="1"/>
          </p:cNvSpPr>
          <p:nvPr>
            <p:ph type="pic" sz="quarter" idx="14"/>
          </p:nvPr>
        </p:nvSpPr>
        <p:spPr bwMode="ltGray">
          <a:xfrm>
            <a:off x="5520150" y="3410025"/>
            <a:ext cx="1548000" cy="810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540000" rIns="0" bIns="0" anchor="ctr" anchorCtr="0"/>
          <a:lstStyle>
            <a:lvl1pPr algn="ctr">
              <a:defRPr sz="1000" b="0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platzhalter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520150" y="3140025"/>
            <a:ext cx="1548000" cy="270000"/>
          </a:xfrm>
          <a:prstGeom prst="rect">
            <a:avLst/>
          </a:prstGeom>
        </p:spPr>
        <p:txBody>
          <a:bodyPr bIns="72000" anchor="b" anchorCtr="0"/>
          <a:lstStyle>
            <a:lvl1pPr>
              <a:lnSpc>
                <a:spcPct val="100000"/>
              </a:lnSpc>
              <a:spcAft>
                <a:spcPts val="0"/>
              </a:spcAft>
              <a:defRPr sz="800" b="0">
                <a:latin typeface="+mn-lt"/>
                <a:sym typeface="Delivery" panose="020F0503020204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sp>
        <p:nvSpPr>
          <p:cNvPr id="27" name="Bildplatzhalter 9"/>
          <p:cNvSpPr>
            <a:spLocks noGrp="1"/>
          </p:cNvSpPr>
          <p:nvPr>
            <p:ph type="pic" sz="quarter" idx="16"/>
          </p:nvPr>
        </p:nvSpPr>
        <p:spPr bwMode="ltGray">
          <a:xfrm>
            <a:off x="7185150" y="3410025"/>
            <a:ext cx="1548000" cy="810000"/>
          </a:xfrm>
          <a:prstGeom prst="rect">
            <a:avLst/>
          </a:prstGeom>
          <a:solidFill>
            <a:schemeClr val="tx2"/>
          </a:solidFill>
        </p:spPr>
        <p:txBody>
          <a:bodyPr wrap="square" lIns="0" tIns="540000" rIns="0" bIns="0" anchor="ctr" anchorCtr="0"/>
          <a:lstStyle>
            <a:lvl1pPr algn="ctr">
              <a:defRPr sz="1000" b="0"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platzhalter 11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7185150" y="3140025"/>
            <a:ext cx="1548000" cy="270000"/>
          </a:xfrm>
          <a:prstGeom prst="rect">
            <a:avLst/>
          </a:prstGeom>
        </p:spPr>
        <p:txBody>
          <a:bodyPr bIns="72000" anchor="b" anchorCtr="0"/>
          <a:lstStyle>
            <a:lvl1pPr>
              <a:lnSpc>
                <a:spcPct val="100000"/>
              </a:lnSpc>
              <a:spcAft>
                <a:spcPts val="0"/>
              </a:spcAft>
              <a:defRPr sz="800" b="0">
                <a:latin typeface="+mn-lt"/>
                <a:sym typeface="Delivery" panose="020F0503020204020204" pitchFamily="34" charset="0"/>
              </a:defRPr>
            </a:lvl1pPr>
          </a:lstStyle>
          <a:p>
            <a:pPr lvl="0"/>
            <a:r>
              <a:rPr lang="en-US" dirty="0"/>
              <a:t>Section #</a:t>
            </a:r>
          </a:p>
        </p:txBody>
      </p:sp>
      <p:cxnSp>
        <p:nvCxnSpPr>
          <p:cNvPr id="20" name="Gerade Verbindung 19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  <a:endParaRPr lang="en-US" dirty="0"/>
          </a:p>
        </p:txBody>
      </p:sp>
      <p:sp>
        <p:nvSpPr>
          <p:cNvPr id="33" name="Textfeld 32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 dirty="0">
              <a:latin typeface="+mn-lt"/>
              <a:sym typeface="Delivery" panose="020F0503020204020204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FA3585D4-AC14-4165-A14A-B5E062F492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3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4D32F061-BA4C-448E-AFE3-012A2685D39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215956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53" imgH="353" progId="TCLayout.ActiveDocument.1">
                  <p:embed/>
                </p:oleObj>
              </mc:Choice>
              <mc:Fallback>
                <p:oleObj name="think-cell Folie" r:id="rId4" imgW="353" imgH="353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4D32F061-BA4C-448E-AFE3-012A2685D3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F7D09EE9-17AE-4635-AFE3-E0D639ABB92C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16" name="Rechteck 15"/>
          <p:cNvSpPr/>
          <p:nvPr/>
        </p:nvSpPr>
        <p:spPr bwMode="hidden">
          <a:xfrm>
            <a:off x="180000" y="4319288"/>
            <a:ext cx="8784000" cy="64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accent3"/>
              </a:gs>
              <a:gs pos="33000">
                <a:schemeClr val="accent3">
                  <a:alpha val="77000"/>
                </a:schemeClr>
              </a:gs>
              <a:gs pos="50000">
                <a:schemeClr val="accent3">
                  <a:alpha val="90000"/>
                </a:schemeClr>
              </a:gs>
              <a:gs pos="69000">
                <a:schemeClr val="accent3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44000" tIns="144000" rIns="144000" bIns="14400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" b="0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+mn-lt"/>
              <a:sym typeface="Delivery" panose="020F0503020204020204" pitchFamily="34" charset="0"/>
            </a:endParaRPr>
          </a:p>
        </p:txBody>
      </p:sp>
      <p:cxnSp>
        <p:nvCxnSpPr>
          <p:cNvPr id="17" name="Gerade Verbindung 16"/>
          <p:cNvCxnSpPr/>
          <p:nvPr/>
        </p:nvCxnSpPr>
        <p:spPr bwMode="gray">
          <a:xfrm>
            <a:off x="414000" y="907200"/>
            <a:ext cx="8316000" cy="0"/>
          </a:xfrm>
          <a:prstGeom prst="line">
            <a:avLst/>
          </a:prstGeom>
          <a:ln w="12700" cmpd="sng">
            <a:solidFill>
              <a:srgbClr val="D4051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/>
          <a:lstStyle>
            <a:lvl1pPr>
              <a:defRPr>
                <a:latin typeface="+mj-lt"/>
                <a:sym typeface="Delivery" panose="020F05030202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Fußzeilenplatzhalter 33"/>
          <p:cNvSpPr>
            <a:spLocks noGrp="1"/>
          </p:cNvSpPr>
          <p:nvPr>
            <p:ph type="ftr" sz="quarter" idx="3"/>
          </p:nvPr>
        </p:nvSpPr>
        <p:spPr bwMode="gray"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marL="0" marR="0" indent="0" algn="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  <a:latin typeface="+mn-lt"/>
                <a:sym typeface="Delivery" panose="020F0503020204020204" pitchFamily="34" charset="0"/>
              </a:defRPr>
            </a:lvl1pPr>
          </a:lstStyle>
          <a:p>
            <a:r>
              <a:rPr lang="en-US"/>
              <a:t>Confidential and Proprietary of DHL Supply Chain- DHL Supply Chain Transport Order Portal (TOP) User Guide | Marelli Supplier  </a:t>
            </a:r>
            <a:endParaRPr lang="en-US" dirty="0"/>
          </a:p>
        </p:txBody>
      </p:sp>
      <p:sp>
        <p:nvSpPr>
          <p:cNvPr id="23" name="Textfeld 22"/>
          <p:cNvSpPr txBox="1"/>
          <p:nvPr/>
        </p:nvSpPr>
        <p:spPr bwMode="gray">
          <a:xfrm>
            <a:off x="8369012" y="4644000"/>
            <a:ext cx="364138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fld id="{DBBD357C-3BDF-4D0D-BAB2-A0C0592CF60E}" type="slidenum">
              <a:rPr lang="en-US" sz="1000" smtClean="0">
                <a:latin typeface="+mn-lt"/>
                <a:sym typeface="Delivery" panose="020F0503020204020204" pitchFamily="34" charset="0"/>
              </a:rPr>
              <a:pPr algn="r"/>
              <a:t>‹#›</a:t>
            </a:fld>
            <a:endParaRPr lang="en-US" sz="1000" dirty="0">
              <a:latin typeface="+mn-lt"/>
              <a:sym typeface="Delivery" panose="020F0503020204020204" pitchFamily="34" charset="0"/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>
          <a:xfrm>
            <a:off x="414338" y="1093909"/>
            <a:ext cx="8318500" cy="3287591"/>
          </a:xfrm>
        </p:spPr>
        <p:txBody>
          <a:bodyPr/>
          <a:lstStyle>
            <a:lvl1pPr>
              <a:defRPr>
                <a:latin typeface="+mn-lt"/>
                <a:sym typeface="Delivery" panose="020F0503020204020204" pitchFamily="34" charset="0"/>
              </a:defRPr>
            </a:lvl1pPr>
            <a:lvl2pPr>
              <a:defRPr>
                <a:latin typeface="+mn-lt"/>
                <a:sym typeface="Delivery" panose="020F0503020204020204" pitchFamily="34" charset="0"/>
              </a:defRPr>
            </a:lvl2pPr>
            <a:lvl3pPr>
              <a:defRPr>
                <a:latin typeface="+mn-lt"/>
                <a:sym typeface="Delivery" panose="020F0503020204020204" pitchFamily="34" charset="0"/>
              </a:defRPr>
            </a:lvl3pPr>
            <a:lvl4pPr>
              <a:defRPr>
                <a:latin typeface="+mn-lt"/>
                <a:sym typeface="Delivery" panose="020F0503020204020204" pitchFamily="34" charset="0"/>
              </a:defRPr>
            </a:lvl4pPr>
            <a:lvl5pPr marL="0" indent="0">
              <a:defRPr>
                <a:latin typeface="+mn-lt"/>
                <a:sym typeface="Delivery" panose="020F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19A5D0A-518E-4924-B6FA-F184FBDF4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000" y="4621860"/>
            <a:ext cx="1275656" cy="19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Objekt 32" hidden="1"/>
          <p:cNvGraphicFramePr>
            <a:graphicFrameLocks noChangeAspect="1"/>
          </p:cNvGraphicFramePr>
          <p:nvPr>
            <p:custDataLst>
              <p:tags r:id="rId24"/>
            </p:custDataLst>
            <p:extLst>
              <p:ext uri="{D42A27DB-BD31-4B8C-83A1-F6EECF244321}">
                <p14:modId xmlns:p14="http://schemas.microsoft.com/office/powerpoint/2010/main" val="2407579730"/>
              </p:ext>
            </p:ext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26" imgW="360" imgH="360" progId="TCLayout.ActiveDocument.1">
                  <p:embed/>
                </p:oleObj>
              </mc:Choice>
              <mc:Fallback>
                <p:oleObj name="think-cell Folie" r:id="rId26" imgW="360" imgH="360" progId="TCLayout.ActiveDocument.1">
                  <p:embed/>
                  <p:pic>
                    <p:nvPicPr>
                      <p:cNvPr id="33" name="Objekt 3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44A681B7-2FDA-4F48-9800-CF23F428CB0F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spcCol="0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Delivery" panose="020F0503020204020204" pitchFamily="34" charset="0"/>
              <a:ea typeface="+mj-ea"/>
              <a:cs typeface="+mj-cs"/>
              <a:sym typeface="Delivery" panose="020F0503020204020204" pitchFamily="34" charset="0"/>
            </a:endParaRPr>
          </a:p>
        </p:txBody>
      </p:sp>
      <p:sp>
        <p:nvSpPr>
          <p:cNvPr id="24" name="Titelplatzhalter 23"/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5" name="Textplatzhalter 24"/>
          <p:cNvSpPr>
            <a:spLocks noGrp="1"/>
          </p:cNvSpPr>
          <p:nvPr>
            <p:ph type="body" idx="1"/>
          </p:nvPr>
        </p:nvSpPr>
        <p:spPr>
          <a:xfrm>
            <a:off x="414000" y="1093909"/>
            <a:ext cx="8316000" cy="329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meta-classification"/>
          <p:cNvSpPr txBox="1"/>
          <p:nvPr/>
        </p:nvSpPr>
        <p:spPr>
          <a:xfrm>
            <a:off x="414000" y="0"/>
            <a:ext cx="346249" cy="206719"/>
          </a:xfrm>
          <a:prstGeom prst="rect">
            <a:avLst/>
          </a:prstGeom>
          <a:noFill/>
          <a:ln>
            <a:noFill/>
          </a:ln>
        </p:spPr>
        <p:txBody>
          <a:bodyPr wrap="none" lIns="0" tIns="82800" rIns="0" bIns="0" rtlCol="0" anchor="t" anchorCtr="0">
            <a:spAutoFit/>
          </a:bodyPr>
          <a:lstStyle/>
          <a:p>
            <a:pPr lvl="0"/>
            <a:r>
              <a:rPr lang="en-US" sz="800" b="1" dirty="0">
                <a:solidFill>
                  <a:schemeClr val="accent1"/>
                </a:solidFill>
                <a:latin typeface="+mn-lt"/>
                <a:sym typeface="Delivery" panose="020F0503020204020204" pitchFamily="34" charset="0"/>
              </a:rPr>
              <a:t>PUBLIC</a:t>
            </a:r>
          </a:p>
        </p:txBody>
      </p:sp>
      <p:grpSp>
        <p:nvGrpSpPr>
          <p:cNvPr id="27" name="dpic_guideLines" hidden="1"/>
          <p:cNvGrpSpPr/>
          <p:nvPr/>
        </p:nvGrpSpPr>
        <p:grpSpPr>
          <a:xfrm>
            <a:off x="0" y="0"/>
            <a:ext cx="9144000" cy="5144400"/>
            <a:chOff x="0" y="0"/>
            <a:chExt cx="9144000" cy="5144400"/>
          </a:xfrm>
        </p:grpSpPr>
        <p:cxnSp>
          <p:nvCxnSpPr>
            <p:cNvPr id="28" name="Gerade Verbindung 27" hidden="1"/>
            <p:cNvCxnSpPr/>
            <p:nvPr/>
          </p:nvCxnSpPr>
          <p:spPr bwMode="gray">
            <a:xfrm>
              <a:off x="411619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Gerade Verbindung 28" hidden="1"/>
            <p:cNvCxnSpPr/>
            <p:nvPr/>
          </p:nvCxnSpPr>
          <p:spPr bwMode="gray">
            <a:xfrm>
              <a:off x="8730000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Gerade Verbindung 29" hidden="1"/>
            <p:cNvCxnSpPr/>
            <p:nvPr/>
          </p:nvCxnSpPr>
          <p:spPr bwMode="gray">
            <a:xfrm>
              <a:off x="4463255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Gerade Verbindung 30" hidden="1"/>
            <p:cNvCxnSpPr/>
            <p:nvPr/>
          </p:nvCxnSpPr>
          <p:spPr bwMode="gray">
            <a:xfrm>
              <a:off x="4679950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Gerade Verbindung 31" hidden="1"/>
            <p:cNvCxnSpPr/>
            <p:nvPr/>
          </p:nvCxnSpPr>
          <p:spPr bwMode="gray">
            <a:xfrm>
              <a:off x="0" y="477524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4" name="Gerade Verbindung 33" hidden="1"/>
            <p:cNvCxnSpPr/>
            <p:nvPr/>
          </p:nvCxnSpPr>
          <p:spPr bwMode="gray">
            <a:xfrm>
              <a:off x="0" y="4802188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5" name="Gerade Verbindung 34" hidden="1"/>
            <p:cNvCxnSpPr/>
            <p:nvPr/>
          </p:nvCxnSpPr>
          <p:spPr bwMode="gray">
            <a:xfrm>
              <a:off x="0" y="759612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Gerade Verbindung 35" hidden="1"/>
            <p:cNvCxnSpPr/>
            <p:nvPr/>
          </p:nvCxnSpPr>
          <p:spPr bwMode="gray">
            <a:xfrm>
              <a:off x="0" y="1089945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Gerade Verbindung 36" hidden="1"/>
            <p:cNvCxnSpPr/>
            <p:nvPr/>
          </p:nvCxnSpPr>
          <p:spPr bwMode="gray">
            <a:xfrm>
              <a:off x="0" y="262743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8" name="Gerade Verbindung 37" hidden="1"/>
            <p:cNvCxnSpPr/>
            <p:nvPr/>
          </p:nvCxnSpPr>
          <p:spPr bwMode="gray">
            <a:xfrm>
              <a:off x="0" y="4009181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Gerade Verbindung 38" hidden="1"/>
            <p:cNvCxnSpPr/>
            <p:nvPr/>
          </p:nvCxnSpPr>
          <p:spPr bwMode="gray">
            <a:xfrm>
              <a:off x="0" y="4962021"/>
              <a:ext cx="9144000" cy="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Gerade Verbindung 39" hidden="1"/>
            <p:cNvCxnSpPr/>
            <p:nvPr/>
          </p:nvCxnSpPr>
          <p:spPr bwMode="gray">
            <a:xfrm>
              <a:off x="8961619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Gerade Verbindung 40" hidden="1"/>
            <p:cNvCxnSpPr/>
            <p:nvPr/>
          </p:nvCxnSpPr>
          <p:spPr bwMode="gray">
            <a:xfrm>
              <a:off x="175238" y="0"/>
              <a:ext cx="0" cy="5144400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Gerade Verbindung 41" hidden="1"/>
            <p:cNvCxnSpPr/>
            <p:nvPr/>
          </p:nvCxnSpPr>
          <p:spPr bwMode="gray">
            <a:xfrm>
              <a:off x="2088827" y="4331800"/>
              <a:ext cx="0" cy="485733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3" name="Gerade Verbindung 42" hidden="1"/>
            <p:cNvCxnSpPr/>
            <p:nvPr/>
          </p:nvCxnSpPr>
          <p:spPr bwMode="gray">
            <a:xfrm>
              <a:off x="8373450" y="4332330"/>
              <a:ext cx="0" cy="485733"/>
            </a:xfrm>
            <a:prstGeom prst="line">
              <a:avLst/>
            </a:prstGeom>
            <a:solidFill>
              <a:schemeClr val="bg1"/>
            </a:solidFill>
            <a:ln w="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pPr algn="r"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/>
              <a:t>Confidential and Proprietary of DHL Supply Chain- DHL Supply Chain Transport Order Portal (TOP) User Guide | Marelli Supplier  </a:t>
            </a:r>
            <a:endParaRPr lang="en-US" dirty="0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8369013" y="4644000"/>
            <a:ext cx="364137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>
            <a:lvl1pPr marL="0" algn="r" defTabSz="914400" rtl="0" eaLnBrk="1" latinLnBrk="0" hangingPunct="1">
              <a:defRPr lang="en-US" sz="10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</a:lstStyle>
          <a:p>
            <a:fld id="{D537D1FE-6E55-4102-9A9A-3FF2AE236C9F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3" name="MSIPCMContentMarking" descr="{&quot;HashCode&quot;:905108722,&quot;Placement&quot;:&quot;Header&quot;,&quot;Top&quot;:0.0,&quot;Left&quot;:0.0,&quot;SlideWidth&quot;:720,&quot;SlideHeight&quot;:405}">
            <a:extLst>
              <a:ext uri="{FF2B5EF4-FFF2-40B4-BE49-F238E27FC236}">
                <a16:creationId xmlns:a16="http://schemas.microsoft.com/office/drawing/2014/main" id="{CFBE5632-55C0-40BC-9E1A-CB9B45C1E28A}"/>
              </a:ext>
            </a:extLst>
          </p:cNvPr>
          <p:cNvSpPr txBox="1"/>
          <p:nvPr userDrawn="1"/>
        </p:nvSpPr>
        <p:spPr>
          <a:xfrm>
            <a:off x="0" y="0"/>
            <a:ext cx="1387009" cy="2343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s-MX" sz="1000">
                <a:solidFill>
                  <a:srgbClr val="747474"/>
                </a:solidFill>
                <a:latin typeface="Delivery" panose="020F0503020204020204" pitchFamily="34" charset="0"/>
              </a:rPr>
              <a:t>FOR INTERNAL USE</a:t>
            </a:r>
            <a:endParaRPr lang="es-MX" sz="1000" dirty="0" err="1">
              <a:solidFill>
                <a:srgbClr val="747474"/>
              </a:solidFill>
              <a:latin typeface="Delivery" panose="020F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72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76" r:id="rId4"/>
    <p:sldLayoutId id="2147483678" r:id="rId5"/>
    <p:sldLayoutId id="2147483691" r:id="rId6"/>
    <p:sldLayoutId id="2147483658" r:id="rId7"/>
    <p:sldLayoutId id="2147483659" r:id="rId8"/>
    <p:sldLayoutId id="2147483650" r:id="rId9"/>
    <p:sldLayoutId id="2147483654" r:id="rId10"/>
    <p:sldLayoutId id="2147483686" r:id="rId11"/>
    <p:sldLayoutId id="2147483687" r:id="rId12"/>
    <p:sldLayoutId id="2147483693" r:id="rId13"/>
    <p:sldLayoutId id="2147483698" r:id="rId14"/>
    <p:sldLayoutId id="2147483695" r:id="rId15"/>
    <p:sldLayoutId id="2147483696" r:id="rId16"/>
    <p:sldLayoutId id="2147483668" r:id="rId17"/>
    <p:sldLayoutId id="2147483667" r:id="rId18"/>
    <p:sldLayoutId id="2147483692" r:id="rId19"/>
    <p:sldLayoutId id="2147483674" r:id="rId20"/>
    <p:sldLayoutId id="2147483675" r:id="rId21"/>
    <p:sldLayoutId id="2147483690" r:id="rId22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1800" kern="1200" cap="none" baseline="0">
          <a:solidFill>
            <a:srgbClr val="D40511"/>
          </a:solidFill>
          <a:latin typeface="+mj-lt"/>
          <a:ea typeface="+mj-ea"/>
          <a:cs typeface="+mj-cs"/>
          <a:sym typeface="Delivery" panose="020F0503020204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Font typeface="Arial" pitchFamily="34" charset="0"/>
        <a:buNone/>
        <a:defRPr sz="1200" b="0" kern="1200" baseline="0">
          <a:solidFill>
            <a:schemeClr val="tx1"/>
          </a:solidFill>
          <a:latin typeface="+mn-lt"/>
          <a:ea typeface="+mn-ea"/>
          <a:cs typeface="+mn-cs"/>
          <a:sym typeface="Delivery" panose="020F0503020204020204" pitchFamily="34" charset="0"/>
        </a:defRPr>
      </a:lvl1pPr>
      <a:lvl2pPr marL="180000" marR="0" indent="-180000" algn="l" defTabSz="914400" rtl="0" eaLnBrk="1" fontAlgn="auto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SzTx/>
        <a:buFont typeface="Arial" pitchFamily="34" charset="0"/>
        <a:buChar char="•"/>
        <a:tabLst/>
        <a:defRPr sz="1200" b="0" i="0" kern="1200" baseline="0">
          <a:solidFill>
            <a:schemeClr val="tx1"/>
          </a:solidFill>
          <a:latin typeface="+mn-lt"/>
          <a:ea typeface="+mn-ea"/>
          <a:cs typeface="+mn-cs"/>
          <a:sym typeface="Delivery" panose="020F0503020204020204" pitchFamily="34" charset="0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  <a:sym typeface="Delivery" panose="020F0503020204020204" pitchFamily="34" charset="0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500"/>
        </a:spcAft>
        <a:buClrTx/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  <a:sym typeface="Delivery" panose="020F0503020204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Tx/>
        <a:buNone/>
        <a:defRPr sz="1600" b="1" kern="1200" baseline="0">
          <a:solidFill>
            <a:schemeClr val="tx1"/>
          </a:solidFill>
          <a:latin typeface="+mn-lt"/>
          <a:ea typeface="+mn-ea"/>
          <a:cs typeface="+mn-cs"/>
          <a:sym typeface="Delivery" panose="020F05030202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customer.support@dhl.com" TargetMode="Externa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mysupplychain.dhl.com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00" y="646725"/>
            <a:ext cx="8316000" cy="1385999"/>
          </a:xfrm>
        </p:spPr>
        <p:txBody>
          <a:bodyPr/>
          <a:lstStyle/>
          <a:p>
            <a:r>
              <a:rPr lang="en-US" dirty="0"/>
              <a:t>DHL Supply Chain Transport Order Portal (TOP) User Guide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"/>
          </p:nvPr>
        </p:nvSpPr>
        <p:spPr>
          <a:xfrm>
            <a:off x="414000" y="0"/>
            <a:ext cx="346249" cy="206719"/>
          </a:xfrm>
        </p:spPr>
        <p:txBody>
          <a:bodyPr/>
          <a:lstStyle/>
          <a:p>
            <a:r>
              <a:rPr lang="en-US" dirty="0"/>
              <a:t>PUBLIC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5"/>
          </p:nvPr>
        </p:nvSpPr>
        <p:spPr>
          <a:xfrm>
            <a:off x="414000" y="3171700"/>
            <a:ext cx="8316000" cy="487838"/>
          </a:xfrm>
        </p:spPr>
        <p:txBody>
          <a:bodyPr/>
          <a:lstStyle/>
          <a:p>
            <a:r>
              <a:rPr lang="en-US" dirty="0"/>
              <a:t>Powered by MySupplyChain™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14000" y="3598854"/>
            <a:ext cx="8316000" cy="239193"/>
          </a:xfrm>
        </p:spPr>
        <p:txBody>
          <a:bodyPr/>
          <a:lstStyle/>
          <a:p>
            <a:r>
              <a:rPr lang="en-US" dirty="0"/>
              <a:t>TOP User Guide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6"/>
          </p:nvPr>
        </p:nvSpPr>
        <p:spPr>
          <a:xfrm>
            <a:off x="414000" y="3806181"/>
            <a:ext cx="8316000" cy="355334"/>
          </a:xfrm>
        </p:spPr>
        <p:txBody>
          <a:bodyPr/>
          <a:lstStyle/>
          <a:p>
            <a:r>
              <a:rPr lang="en-US" dirty="0"/>
              <a:t>DHL Supply Chain – Excellence. Simply Delivered.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"/>
          </p:nvPr>
        </p:nvSpPr>
        <p:spPr/>
        <p:txBody>
          <a:bodyPr/>
          <a:lstStyle/>
          <a:p>
            <a:r>
              <a:rPr lang="en-US" dirty="0"/>
              <a:t>Automotive</a:t>
            </a:r>
          </a:p>
        </p:txBody>
      </p:sp>
      <p:sp>
        <p:nvSpPr>
          <p:cNvPr id="9" name="Text Placeholder 4"/>
          <p:cNvSpPr txBox="1">
            <a:spLocks/>
          </p:cNvSpPr>
          <p:nvPr/>
        </p:nvSpPr>
        <p:spPr>
          <a:xfrm>
            <a:off x="414000" y="2223942"/>
            <a:ext cx="8316000" cy="4878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3200" rIns="0" bIns="165600" numCol="1" rtlCol="0" anchor="t" anchorCtr="0" compatLnSpc="1">
            <a:prstTxWarp prst="textNoShape">
              <a:avLst/>
            </a:prstTxWarp>
            <a:spAutoFit/>
          </a:bodyPr>
          <a:lstStyle>
            <a:lvl1pPr marL="0" indent="0" algn="l" defTabSz="995363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18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 marL="0" marR="0" indent="-180000" algn="l" defTabSz="995363" rtl="0" eaLnBrk="0" fontAlgn="base" latinLnBrk="0" hangingPunct="0">
              <a:lnSpc>
                <a:spcPct val="11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itchFamily="34" charset="0"/>
              <a:buChar char="•"/>
              <a:tabLst/>
              <a:defRPr lang="en-US" sz="2000" b="0" i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Harley Davidson Supplier Portal Training</a:t>
            </a:r>
          </a:p>
        </p:txBody>
      </p:sp>
    </p:spTree>
    <p:extLst>
      <p:ext uri="{BB962C8B-B14F-4D97-AF65-F5344CB8AC3E}">
        <p14:creationId xmlns:p14="http://schemas.microsoft.com/office/powerpoint/2010/main" val="3887289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3DE191-5C7D-3C89-DF24-6D14D6A36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826" y="2008617"/>
            <a:ext cx="4546240" cy="2097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 Order – Pickup and Delivery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5" name="Line Callout 1 4"/>
          <p:cNvSpPr/>
          <p:nvPr/>
        </p:nvSpPr>
        <p:spPr bwMode="auto">
          <a:xfrm>
            <a:off x="324144" y="2372281"/>
            <a:ext cx="1287773" cy="394296"/>
          </a:xfrm>
          <a:prstGeom prst="borderCallout1">
            <a:avLst>
              <a:gd name="adj1" fmla="val 49353"/>
              <a:gd name="adj2" fmla="val 100719"/>
              <a:gd name="adj3" fmla="val 54265"/>
              <a:gd name="adj4" fmla="val 14658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C00000"/>
                </a:solidFill>
              </a:rPr>
              <a:t>1) Purchase orders</a:t>
            </a: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200" dirty="0"/>
              <a:t>ระบุคำสั่งซื้อที่คุณเลือก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Line Callout 1 5"/>
          <p:cNvSpPr/>
          <p:nvPr/>
        </p:nvSpPr>
        <p:spPr bwMode="auto">
          <a:xfrm>
            <a:off x="324143" y="3327496"/>
            <a:ext cx="1287773" cy="717856"/>
          </a:xfrm>
          <a:prstGeom prst="borderCallout1">
            <a:avLst>
              <a:gd name="adj1" fmla="val 50634"/>
              <a:gd name="adj2" fmla="val 100363"/>
              <a:gd name="adj3" fmla="val 21322"/>
              <a:gd name="adj4" fmla="val 14702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C00000"/>
                </a:solidFill>
              </a:rPr>
              <a:t>3) Pick up and Delivery </a:t>
            </a: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200" dirty="0"/>
              <a:t>ป้อนวันที่ </a:t>
            </a:r>
            <a:r>
              <a:rPr lang="en-US" sz="900" dirty="0"/>
              <a:t>Expected </a:t>
            </a: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/>
              <a:t>Pick up date</a:t>
            </a:r>
            <a:r>
              <a:rPr lang="th-TH" sz="900" dirty="0"/>
              <a:t> </a:t>
            </a:r>
            <a:r>
              <a:rPr lang="th-TH" sz="1200" dirty="0"/>
              <a:t>เมื่อสินค้าพร้อม</a:t>
            </a:r>
            <a:endParaRPr kumimoji="0" lang="en-US" sz="1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000" y="1008887"/>
            <a:ext cx="8316000" cy="470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th-TH" sz="1200" dirty="0"/>
              <a:t>เมื่อเลือกคำสั่งซื้อแล้ว คุณจะเห็นหน้าจอต่อไปนี้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th-TH" sz="1200" dirty="0"/>
              <a:t>ซัพพลายเออร์มีหน้าที่รับผิดชอบในการกรอกข้อมูลทั้งหมด ภายในส่วนการรับและการจัดส่ง หน่วยจัดส่ง ข้อมูลทั่วไป และส่วนหมายเหตุของคำสั่งรีลีส</a:t>
            </a:r>
            <a:endParaRPr lang="en-US" sz="1200" dirty="0"/>
          </a:p>
        </p:txBody>
      </p:sp>
      <p:sp>
        <p:nvSpPr>
          <p:cNvPr id="12" name="Line Callout 1 11"/>
          <p:cNvSpPr/>
          <p:nvPr/>
        </p:nvSpPr>
        <p:spPr bwMode="auto">
          <a:xfrm>
            <a:off x="6885362" y="3242558"/>
            <a:ext cx="1675122" cy="726662"/>
          </a:xfrm>
          <a:prstGeom prst="borderCallout1">
            <a:avLst>
              <a:gd name="adj1" fmla="val 49586"/>
              <a:gd name="adj2" fmla="val -851"/>
              <a:gd name="adj3" fmla="val 86431"/>
              <a:gd name="adj4" fmla="val -4401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C00000"/>
                </a:solidFill>
              </a:rPr>
              <a:t>4) Expected Delivery Date</a:t>
            </a:r>
            <a:endParaRPr lang="en-US" sz="800" b="1" dirty="0"/>
          </a:p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200" dirty="0"/>
              <a:t>ซัพพลายเออร์ไม่สามารถเปลี่ยนแปลงส่วนนี้ได้ วันที่ส่งมอบจะถูกกำหนดโดย </a:t>
            </a:r>
            <a:r>
              <a:rPr lang="en-US" sz="1000" dirty="0"/>
              <a:t>Harley Davidson</a:t>
            </a:r>
            <a:endParaRPr kumimoji="0" lang="en-US" sz="10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0" name="Line Callout 1 9"/>
          <p:cNvSpPr/>
          <p:nvPr/>
        </p:nvSpPr>
        <p:spPr bwMode="auto">
          <a:xfrm>
            <a:off x="6885362" y="1642518"/>
            <a:ext cx="1675122" cy="732199"/>
          </a:xfrm>
          <a:prstGeom prst="borderCallout1">
            <a:avLst>
              <a:gd name="adj1" fmla="val 49586"/>
              <a:gd name="adj2" fmla="val -851"/>
              <a:gd name="adj3" fmla="val 145536"/>
              <a:gd name="adj4" fmla="val -441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rgbClr val="C00000"/>
                </a:solidFill>
              </a:rPr>
              <a:t>2) Quantity to Release</a:t>
            </a:r>
            <a:endParaRPr lang="en-US" sz="800" b="1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200" dirty="0"/>
              <a:t>ส่วนนี้อนุญาตให้ผู้ใช้เลือกจำนวนที่</a:t>
            </a: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200" dirty="0"/>
              <a:t>จะปล่อยออเดอร์ ระหว่าง </a:t>
            </a:r>
            <a:r>
              <a:rPr lang="en-US" sz="1000" dirty="0"/>
              <a:t>1</a:t>
            </a:r>
            <a:r>
              <a:rPr lang="th-TH" sz="1200" dirty="0"/>
              <a:t> ชิ้นหรือทั้งหมดของปริมาณที่มีอยู่</a:t>
            </a:r>
            <a:endParaRPr kumimoji="0" lang="en-US" sz="12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402FE8-3ED3-400B-9020-85E0C2DA0DA6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163835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3" y="2293621"/>
            <a:ext cx="8765285" cy="1280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Modification- Ship Units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8712" y="905602"/>
            <a:ext cx="8373305" cy="1533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th-TH" sz="1200" dirty="0"/>
              <a:t>ซัพพลายเออร์ต้องกรอกข้อมูลในฟิลด์ที่มี</a:t>
            </a:r>
            <a:r>
              <a:rPr lang="en-US" sz="1200" dirty="0"/>
              <a:t> </a:t>
            </a:r>
            <a:r>
              <a:rPr lang="th-TH" sz="1200" dirty="0"/>
              <a:t>จำนวนพาเลท </a:t>
            </a:r>
            <a:r>
              <a:rPr lang="en-US" sz="1200" dirty="0"/>
              <a:t>(pallet count)</a:t>
            </a:r>
            <a:r>
              <a:rPr lang="th-TH" sz="1200" dirty="0"/>
              <a:t> ความยาว ความกว้าง ความสูง และน้ำหนัก</a:t>
            </a:r>
            <a:r>
              <a:rPr lang="en-US" sz="1200" dirty="0"/>
              <a:t> </a:t>
            </a:r>
            <a:r>
              <a:rPr lang="en-US" sz="1200" b="1" dirty="0"/>
              <a:t>(</a:t>
            </a:r>
            <a:r>
              <a:rPr lang="th-TH" sz="1200" b="1" dirty="0"/>
              <a:t>น้ำหนักต่อหนึ่งพาเลท</a:t>
            </a:r>
            <a:r>
              <a:rPr lang="en-US" sz="1200" b="1" dirty="0"/>
              <a:t>)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th-TH" sz="1200" dirty="0"/>
              <a:t>รายการทั้งหมดแสดงเป็นหน่วยนิ้วและปอนด์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th-TH" sz="1200" dirty="0"/>
              <a:t>ซัพพลายเออร์มีความสามารถในการเพิ่มบรรทัดหน่วยเพิ่มเติมสำหรับขนาดพาเลทที่ต่างกัน</a:t>
            </a:r>
            <a:endParaRPr lang="en-US" sz="1200" dirty="0"/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th-TH" sz="1200" dirty="0"/>
              <a:t>น้ำหนักที่ป้อนต่อ </a:t>
            </a:r>
            <a:r>
              <a:rPr lang="en-US" sz="1200" dirty="0"/>
              <a:t>PO </a:t>
            </a:r>
            <a:r>
              <a:rPr lang="th-TH" sz="1200" dirty="0"/>
              <a:t>คือน้ำหนักต่อการจัดการหรือหน่วยการจัดส่ง </a:t>
            </a:r>
            <a:r>
              <a:rPr lang="th-TH" sz="1200" b="1" dirty="0"/>
              <a:t>(น้ำหนักต่อหนึ่งพาเลท) </a:t>
            </a:r>
            <a:r>
              <a:rPr lang="th-TH" sz="1200" dirty="0"/>
              <a:t>ไม่ใช่น้ำหนักรวมของการจัดส่ง</a:t>
            </a:r>
          </a:p>
          <a:p>
            <a:pPr marL="285750" indent="-285750">
              <a:lnSpc>
                <a:spcPct val="110000"/>
              </a:lnSpc>
              <a:spcAft>
                <a:spcPts val="500"/>
              </a:spcAft>
              <a:buFont typeface="Wingdings" panose="05000000000000000000" pitchFamily="2" charset="2"/>
              <a:buChar char="§"/>
            </a:pPr>
            <a:r>
              <a:rPr lang="th-TH" sz="1200" dirty="0"/>
              <a:t>ขนาดที่ป้อนต้องมีหน่วยเป็นนิ้ว (</a:t>
            </a:r>
            <a:r>
              <a:rPr lang="en-US" sz="1200" dirty="0"/>
              <a:t>IN) </a:t>
            </a:r>
            <a:r>
              <a:rPr lang="th-TH" sz="1200" dirty="0"/>
              <a:t>และน้ำหนักที่ป้อนต้องมีหน่วยเป็นปอนด์ (</a:t>
            </a:r>
            <a:r>
              <a:rPr lang="en-US" sz="1200" dirty="0"/>
              <a:t>LBS)</a:t>
            </a:r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7" name="Line Callout 1 6"/>
          <p:cNvSpPr/>
          <p:nvPr/>
        </p:nvSpPr>
        <p:spPr bwMode="auto">
          <a:xfrm flipH="1">
            <a:off x="5278915" y="2281604"/>
            <a:ext cx="2863599" cy="453983"/>
          </a:xfrm>
          <a:prstGeom prst="borderCallout1">
            <a:avLst>
              <a:gd name="adj1" fmla="val 101243"/>
              <a:gd name="adj2" fmla="val 50054"/>
              <a:gd name="adj3" fmla="val 153962"/>
              <a:gd name="adj4" fmla="val 4906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200" dirty="0"/>
              <a:t>ในหน้าจอการออกคำสั่งซื้อ ซัพพลายเออร์สามารถยืนยันข้อมูลคำสั่งซื้อและตรวจสอบว่ารายการ “วางซ้อนกันได้” หรือไม่</a:t>
            </a:r>
            <a:endParaRPr lang="en-US" sz="1200" dirty="0"/>
          </a:p>
        </p:txBody>
      </p:sp>
      <p:sp>
        <p:nvSpPr>
          <p:cNvPr id="8" name="Line Callout 1 7"/>
          <p:cNvSpPr/>
          <p:nvPr/>
        </p:nvSpPr>
        <p:spPr bwMode="auto">
          <a:xfrm flipH="1">
            <a:off x="1147467" y="2252089"/>
            <a:ext cx="2863599" cy="453983"/>
          </a:xfrm>
          <a:prstGeom prst="borderCallout1">
            <a:avLst>
              <a:gd name="adj1" fmla="val -1640"/>
              <a:gd name="adj2" fmla="val 99823"/>
              <a:gd name="adj3" fmla="val 150246"/>
              <a:gd name="adj4" fmla="val 10676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200" dirty="0"/>
              <a:t>เมื่อสร้างคำสั่งซื้อ ให้เลือกจำนวนพาเลทที่คุณจะส่งสำหรับคำสั่งซื้อหนึ่งรายการที่คุณจะทำการจัดส่ง </a:t>
            </a:r>
            <a:r>
              <a:rPr lang="en-US" sz="1050" dirty="0"/>
              <a:t>(Released)</a:t>
            </a:r>
            <a:endParaRPr lang="en-US" sz="1200" dirty="0"/>
          </a:p>
        </p:txBody>
      </p:sp>
      <p:sp>
        <p:nvSpPr>
          <p:cNvPr id="10" name="Line Callout 1 9"/>
          <p:cNvSpPr/>
          <p:nvPr/>
        </p:nvSpPr>
        <p:spPr bwMode="auto">
          <a:xfrm flipH="1">
            <a:off x="6518266" y="3615866"/>
            <a:ext cx="2265283" cy="466678"/>
          </a:xfrm>
          <a:prstGeom prst="borderCallout1">
            <a:avLst>
              <a:gd name="adj1" fmla="val -190"/>
              <a:gd name="adj2" fmla="val 50284"/>
              <a:gd name="adj3" fmla="val -106771"/>
              <a:gd name="adj4" fmla="val 3619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200" dirty="0"/>
              <a:t>น้ำหนักต่อหน่วยการขนส่ง</a:t>
            </a:r>
            <a:r>
              <a:rPr lang="en-US" sz="1200" dirty="0"/>
              <a:t> </a:t>
            </a:r>
            <a:r>
              <a:rPr lang="en-US" sz="1000" dirty="0">
                <a:solidFill>
                  <a:srgbClr val="FF0000"/>
                </a:solidFill>
              </a:rPr>
              <a:t>(Ship</a:t>
            </a:r>
            <a:r>
              <a:rPr lang="th-TH" sz="1000" dirty="0">
                <a:solidFill>
                  <a:srgbClr val="FF0000"/>
                </a:solidFill>
              </a:rPr>
              <a:t> </a:t>
            </a:r>
            <a:r>
              <a:rPr lang="en-US" sz="1000" dirty="0">
                <a:solidFill>
                  <a:srgbClr val="FF0000"/>
                </a:solidFill>
              </a:rPr>
              <a:t>Unit weight)</a:t>
            </a:r>
            <a:r>
              <a:rPr lang="th-TH" sz="1000" dirty="0">
                <a:solidFill>
                  <a:srgbClr val="FF0000"/>
                </a:solidFill>
              </a:rPr>
              <a:t> </a:t>
            </a:r>
            <a:r>
              <a:rPr lang="th-TH" sz="1200" b="1" dirty="0"/>
              <a:t>(น้ำหนักต่อหนึ่งพาเลท) </a:t>
            </a:r>
            <a:r>
              <a:rPr lang="th-TH" sz="1200" dirty="0"/>
              <a:t>ไม่ใช่น้ำหนักรวม</a:t>
            </a:r>
          </a:p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/>
          </a:p>
        </p:txBody>
      </p:sp>
      <p:sp>
        <p:nvSpPr>
          <p:cNvPr id="11" name="Line Callout 1 7">
            <a:extLst>
              <a:ext uri="{FF2B5EF4-FFF2-40B4-BE49-F238E27FC236}">
                <a16:creationId xmlns:a16="http://schemas.microsoft.com/office/drawing/2014/main" id="{7FA83C01-1144-4F5F-BE9D-3BB0A34D8467}"/>
              </a:ext>
            </a:extLst>
          </p:cNvPr>
          <p:cNvSpPr/>
          <p:nvPr/>
        </p:nvSpPr>
        <p:spPr bwMode="auto">
          <a:xfrm flipH="1">
            <a:off x="2933083" y="3615866"/>
            <a:ext cx="2863599" cy="453983"/>
          </a:xfrm>
          <a:prstGeom prst="borderCallout1">
            <a:avLst>
              <a:gd name="adj1" fmla="val 1745"/>
              <a:gd name="adj2" fmla="val 89269"/>
              <a:gd name="adj3" fmla="val -89366"/>
              <a:gd name="adj4" fmla="val 10787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algn="ctr"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th-TH" sz="900" dirty="0"/>
          </a:p>
          <a:p>
            <a:pPr algn="ctr"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200" dirty="0"/>
              <a:t>ข้อมูลนี้เป็นข้อมูลต่อพาเลท (หนึ่งพาเลท)</a:t>
            </a:r>
            <a:endParaRPr lang="en-US" sz="12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A2535B-A50B-446F-8540-CDA1DD3531A8}"/>
              </a:ext>
            </a:extLst>
          </p:cNvPr>
          <p:cNvCxnSpPr/>
          <p:nvPr/>
        </p:nvCxnSpPr>
        <p:spPr bwMode="auto">
          <a:xfrm flipH="1" flipV="1">
            <a:off x="3954125" y="3098967"/>
            <a:ext cx="56941" cy="51689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5B0CF9-E4AC-469F-B6C5-4C2643CC8633}"/>
              </a:ext>
            </a:extLst>
          </p:cNvPr>
          <p:cNvCxnSpPr>
            <a:cxnSpLocks/>
          </p:cNvCxnSpPr>
          <p:nvPr/>
        </p:nvCxnSpPr>
        <p:spPr bwMode="auto">
          <a:xfrm flipV="1">
            <a:off x="4879361" y="3098969"/>
            <a:ext cx="350195" cy="516897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881DD55A-026C-4E49-A16F-A5D00EC0CB5F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3" name="Line Callout 1 7">
            <a:extLst>
              <a:ext uri="{FF2B5EF4-FFF2-40B4-BE49-F238E27FC236}">
                <a16:creationId xmlns:a16="http://schemas.microsoft.com/office/drawing/2014/main" id="{D60EE62E-C563-42AB-83A4-EB0BD1A0D96C}"/>
              </a:ext>
            </a:extLst>
          </p:cNvPr>
          <p:cNvSpPr/>
          <p:nvPr/>
        </p:nvSpPr>
        <p:spPr bwMode="auto">
          <a:xfrm flipH="1">
            <a:off x="219916" y="3749946"/>
            <a:ext cx="2045436" cy="605226"/>
          </a:xfrm>
          <a:prstGeom prst="borderCallout1">
            <a:avLst>
              <a:gd name="adj1" fmla="val -341"/>
              <a:gd name="adj2" fmla="val 71405"/>
              <a:gd name="adj3" fmla="val -47788"/>
              <a:gd name="adj4" fmla="val 7908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200" dirty="0"/>
              <a:t>คุณลักษณะนี้ช่วยให้คุณป้อนบรรทัดอื่นภายในการออก </a:t>
            </a:r>
            <a:r>
              <a:rPr lang="en-US" sz="1200" dirty="0"/>
              <a:t>PO </a:t>
            </a:r>
            <a:r>
              <a:rPr lang="th-TH" sz="1200" dirty="0"/>
              <a:t>หากคุณมีพาเลทที่มีขนาดต่างกันเพื่อเพิ่ม ให้เลือกคุณลักษณะนี้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37512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827E4D-F9C9-E36C-D2C6-A1A99D4E4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1" y="2405006"/>
            <a:ext cx="8441977" cy="865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Modification- General Information  / References and Remarks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1150" y="1079500"/>
            <a:ext cx="6965950" cy="4642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1200" dirty="0"/>
              <a:t>ซัพพลายเออร์ต้องกรอก </a:t>
            </a:r>
            <a:r>
              <a:rPr lang="en-US" sz="1200" dirty="0"/>
              <a:t>Freight Class (</a:t>
            </a:r>
            <a:r>
              <a:rPr lang="th-TH" sz="1200" dirty="0"/>
              <a:t>เลือก “55” สำหรับการขนส่งทางทะเล)</a:t>
            </a:r>
            <a:endParaRPr lang="en-US" sz="1200" dirty="0"/>
          </a:p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1200" dirty="0"/>
              <a:t>เลือก ใช่/ไม่ใช่ ในการควบคุมอุณหภูมิและการขนส่งสินค้าอันตราย</a:t>
            </a:r>
            <a:endParaRPr lang="en-US" sz="1200" dirty="0"/>
          </a:p>
        </p:txBody>
      </p:sp>
      <p:sp>
        <p:nvSpPr>
          <p:cNvPr id="11" name="Line Callout 1 10"/>
          <p:cNvSpPr/>
          <p:nvPr/>
        </p:nvSpPr>
        <p:spPr bwMode="auto">
          <a:xfrm flipH="1">
            <a:off x="76840" y="1586194"/>
            <a:ext cx="1433945" cy="512980"/>
          </a:xfrm>
          <a:prstGeom prst="borderCallout1">
            <a:avLst>
              <a:gd name="adj1" fmla="val 99678"/>
              <a:gd name="adj2" fmla="val 52586"/>
              <a:gd name="adj3" fmla="val 239148"/>
              <a:gd name="adj4" fmla="val 5241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0000"/>
                </a:solidFill>
              </a:rPr>
              <a:t>1). </a:t>
            </a:r>
            <a:r>
              <a:rPr lang="th-TH" sz="1200" dirty="0"/>
              <a:t>เลือกใช่หรือไม่ใช่จากดร็อปดาวน์การควบคุมอุณหภูมิ</a:t>
            </a:r>
            <a:endParaRPr lang="en-US" sz="1200" dirty="0"/>
          </a:p>
        </p:txBody>
      </p:sp>
      <p:sp>
        <p:nvSpPr>
          <p:cNvPr id="12" name="Line Callout 1 11"/>
          <p:cNvSpPr/>
          <p:nvPr/>
        </p:nvSpPr>
        <p:spPr bwMode="auto">
          <a:xfrm>
            <a:off x="7213507" y="2591261"/>
            <a:ext cx="1852756" cy="651005"/>
          </a:xfrm>
          <a:prstGeom prst="borderCallout1">
            <a:avLst>
              <a:gd name="adj1" fmla="val 49077"/>
              <a:gd name="adj2" fmla="val -486"/>
              <a:gd name="adj3" fmla="val 49744"/>
              <a:gd name="adj4" fmla="val -40353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0000"/>
                </a:solidFill>
              </a:rPr>
              <a:t>3). </a:t>
            </a:r>
            <a:r>
              <a:rPr lang="th-TH" sz="1200" dirty="0"/>
              <a:t>เลือกใช่หรือไม่ใช่จากรายการดร็อปดาวน์ สำหรับการขนส่งสินค้าอันตราย</a:t>
            </a:r>
            <a:endParaRPr lang="en-US" sz="900" dirty="0"/>
          </a:p>
        </p:txBody>
      </p:sp>
      <p:sp>
        <p:nvSpPr>
          <p:cNvPr id="13" name="Line Callout 1 12"/>
          <p:cNvSpPr/>
          <p:nvPr/>
        </p:nvSpPr>
        <p:spPr bwMode="auto">
          <a:xfrm>
            <a:off x="4198792" y="3124740"/>
            <a:ext cx="1018250" cy="456164"/>
          </a:xfrm>
          <a:prstGeom prst="borderCallout1">
            <a:avLst>
              <a:gd name="adj1" fmla="val 49077"/>
              <a:gd name="adj2" fmla="val -486"/>
              <a:gd name="adj3" fmla="val -38618"/>
              <a:gd name="adj4" fmla="val -1961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0000"/>
                </a:solidFill>
              </a:rPr>
              <a:t>3). </a:t>
            </a:r>
            <a:r>
              <a:rPr lang="th-TH" sz="1200" dirty="0"/>
              <a:t>ป้อนตำแหน่ง </a:t>
            </a:r>
            <a:r>
              <a:rPr lang="en-US" sz="1000" dirty="0"/>
              <a:t>Incoterm</a:t>
            </a:r>
            <a:r>
              <a:rPr lang="en-US" sz="1200" dirty="0"/>
              <a:t> </a:t>
            </a:r>
            <a:r>
              <a:rPr lang="th-TH" sz="1200" dirty="0"/>
              <a:t>ที่ถูกต้อง</a:t>
            </a:r>
            <a:endParaRPr lang="en-US" sz="1200" dirty="0"/>
          </a:p>
        </p:txBody>
      </p:sp>
      <p:sp>
        <p:nvSpPr>
          <p:cNvPr id="15" name="Line Callout 1 14"/>
          <p:cNvSpPr/>
          <p:nvPr/>
        </p:nvSpPr>
        <p:spPr bwMode="auto">
          <a:xfrm flipH="1">
            <a:off x="250589" y="3580904"/>
            <a:ext cx="1433945" cy="659961"/>
          </a:xfrm>
          <a:prstGeom prst="borderCallout1">
            <a:avLst>
              <a:gd name="adj1" fmla="val -2769"/>
              <a:gd name="adj2" fmla="val 54231"/>
              <a:gd name="adj3" fmla="val -85025"/>
              <a:gd name="adj4" fmla="val -2696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0000"/>
                </a:solidFill>
              </a:rPr>
              <a:t>2).</a:t>
            </a:r>
            <a:r>
              <a:rPr lang="en-US" sz="900" dirty="0"/>
              <a:t> </a:t>
            </a:r>
            <a:r>
              <a:rPr lang="th-TH" sz="1200" dirty="0"/>
              <a:t>หากไม่มี </a:t>
            </a:r>
            <a:r>
              <a:rPr lang="en-US" sz="1000" dirty="0"/>
              <a:t>Incoterm</a:t>
            </a:r>
            <a:r>
              <a:rPr lang="en-US" sz="1200" dirty="0"/>
              <a:t> </a:t>
            </a:r>
            <a:r>
              <a:rPr lang="th-TH" sz="1200" dirty="0"/>
              <a:t>โปรดเลือก </a:t>
            </a:r>
            <a:r>
              <a:rPr lang="en-US" sz="1000" dirty="0"/>
              <a:t>Incoterm</a:t>
            </a:r>
            <a:r>
              <a:rPr lang="en-US" sz="1200" dirty="0"/>
              <a:t> </a:t>
            </a:r>
            <a:r>
              <a:rPr lang="th-TH" sz="1200" dirty="0"/>
              <a:t>ที่ถูกต้องสำหรับการจัดส่ง</a:t>
            </a:r>
            <a:endParaRPr lang="en-US" sz="9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331EE2-21AE-4DA8-9841-616434F70134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160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C318757-CB24-B7EE-6C6D-1CAFDB43F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997346"/>
            <a:ext cx="6104787" cy="31322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Modification- If Hazardous Yes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12" name="Line Callout 1 11"/>
          <p:cNvSpPr/>
          <p:nvPr/>
        </p:nvSpPr>
        <p:spPr bwMode="auto">
          <a:xfrm>
            <a:off x="7007030" y="3582656"/>
            <a:ext cx="1488042" cy="358114"/>
          </a:xfrm>
          <a:prstGeom prst="borderCallout1">
            <a:avLst>
              <a:gd name="adj1" fmla="val 49077"/>
              <a:gd name="adj2" fmla="val -486"/>
              <a:gd name="adj3" fmla="val 49744"/>
              <a:gd name="adj4" fmla="val -3780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331EE2-21AE-4DA8-9841-616434F70134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85B32C-0F54-4494-61AD-834B250AA792}"/>
              </a:ext>
            </a:extLst>
          </p:cNvPr>
          <p:cNvSpPr txBox="1"/>
          <p:nvPr/>
        </p:nvSpPr>
        <p:spPr>
          <a:xfrm>
            <a:off x="7067427" y="3679639"/>
            <a:ext cx="1586926" cy="1641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sz="1000" dirty="0"/>
              <a:t>Input correct UN Code</a:t>
            </a:r>
          </a:p>
        </p:txBody>
      </p:sp>
      <p:sp>
        <p:nvSpPr>
          <p:cNvPr id="4" name="Line Callout 1 11">
            <a:extLst>
              <a:ext uri="{FF2B5EF4-FFF2-40B4-BE49-F238E27FC236}">
                <a16:creationId xmlns:a16="http://schemas.microsoft.com/office/drawing/2014/main" id="{57AD9DA7-361B-FC50-57FD-86C143C1B6CC}"/>
              </a:ext>
            </a:extLst>
          </p:cNvPr>
          <p:cNvSpPr/>
          <p:nvPr/>
        </p:nvSpPr>
        <p:spPr bwMode="auto">
          <a:xfrm>
            <a:off x="7007030" y="2624235"/>
            <a:ext cx="1488042" cy="651005"/>
          </a:xfrm>
          <a:prstGeom prst="borderCallout1">
            <a:avLst>
              <a:gd name="adj1" fmla="val 49077"/>
              <a:gd name="adj2" fmla="val -486"/>
              <a:gd name="adj3" fmla="val 157311"/>
              <a:gd name="adj4" fmla="val -5909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200" dirty="0"/>
              <a:t>สำหรับการขนส่งสินค้าอันตราย</a:t>
            </a:r>
            <a:endParaRPr lang="en-US" sz="1200" dirty="0"/>
          </a:p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200" dirty="0"/>
              <a:t>ต้องมีการระบุ </a:t>
            </a:r>
            <a:r>
              <a:rPr lang="en-US" sz="1200" dirty="0"/>
              <a:t>UN Code </a:t>
            </a:r>
            <a:r>
              <a:rPr lang="th-TH" sz="1200" dirty="0"/>
              <a:t>ของสินค้า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68117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Remarks- Special Instructions: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5847" y="1017007"/>
            <a:ext cx="8318500" cy="205519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dirty="0"/>
              <a:t>โปรดใส่สิ่งต่อไปนี้ในการอ้างอิงและหมายเหตุ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46F367-EF1D-4403-A0D4-AAA29733E365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F42E413-BB27-B71E-80F6-8D1ADB4D7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15" y="1216434"/>
            <a:ext cx="8046572" cy="128434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FB68C6-4432-F9B6-423B-9929416A34CC}"/>
              </a:ext>
            </a:extLst>
          </p:cNvPr>
          <p:cNvSpPr txBox="1"/>
          <p:nvPr/>
        </p:nvSpPr>
        <p:spPr>
          <a:xfrm>
            <a:off x="397579" y="2665933"/>
            <a:ext cx="5221679" cy="4062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ct val="11000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th-TH" sz="1200" dirty="0"/>
              <a:t>ควรใช้คำแนะนำพิเศษสำหรับข้อมูล เช่น ทางเข้าประตูเฉพาะ ท่าเรือใดที่พร้อมสำหรับการโหลด ข้อจำกัดชั่วโมงการโหลดใดๆ เป็นต้น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0986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B9A5ED-E565-4EF2-A52C-78197A291340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CC9661-8DB6-B017-B962-E9D7E34F0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4" y="997346"/>
            <a:ext cx="8453776" cy="20718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EC0402F-CE9F-028D-EE2A-FB079896ADF1}"/>
              </a:ext>
            </a:extLst>
          </p:cNvPr>
          <p:cNvSpPr/>
          <p:nvPr/>
        </p:nvSpPr>
        <p:spPr bwMode="auto">
          <a:xfrm>
            <a:off x="7704558" y="1290975"/>
            <a:ext cx="1072637" cy="366744"/>
          </a:xfrm>
          <a:custGeom>
            <a:avLst/>
            <a:gdLst>
              <a:gd name="connsiteX0" fmla="*/ 0 w 1072637"/>
              <a:gd name="connsiteY0" fmla="*/ 0 h 365760"/>
              <a:gd name="connsiteX1" fmla="*/ 1072637 w 1072637"/>
              <a:gd name="connsiteY1" fmla="*/ 0 h 365760"/>
              <a:gd name="connsiteX2" fmla="*/ 1072637 w 1072637"/>
              <a:gd name="connsiteY2" fmla="*/ 365760 h 365760"/>
              <a:gd name="connsiteX3" fmla="*/ 0 w 1072637"/>
              <a:gd name="connsiteY3" fmla="*/ 365760 h 365760"/>
              <a:gd name="connsiteX4" fmla="*/ 0 w 1072637"/>
              <a:gd name="connsiteY4" fmla="*/ 0 h 365760"/>
              <a:gd name="connsiteX0" fmla="*/ 0 w 1072637"/>
              <a:gd name="connsiteY0" fmla="*/ 0 h 366744"/>
              <a:gd name="connsiteX1" fmla="*/ 1072637 w 1072637"/>
              <a:gd name="connsiteY1" fmla="*/ 0 h 366744"/>
              <a:gd name="connsiteX2" fmla="*/ 1072637 w 1072637"/>
              <a:gd name="connsiteY2" fmla="*/ 365760 h 366744"/>
              <a:gd name="connsiteX3" fmla="*/ 530941 w 1072637"/>
              <a:gd name="connsiteY3" fmla="*/ 366744 h 366744"/>
              <a:gd name="connsiteX4" fmla="*/ 0 w 1072637"/>
              <a:gd name="connsiteY4" fmla="*/ 365760 h 366744"/>
              <a:gd name="connsiteX5" fmla="*/ 0 w 1072637"/>
              <a:gd name="connsiteY5" fmla="*/ 0 h 3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72637" h="366744">
                <a:moveTo>
                  <a:pt x="0" y="0"/>
                </a:moveTo>
                <a:lnTo>
                  <a:pt x="1072637" y="0"/>
                </a:lnTo>
                <a:lnTo>
                  <a:pt x="1072637" y="365760"/>
                </a:lnTo>
                <a:lnTo>
                  <a:pt x="530941" y="366744"/>
                </a:lnTo>
                <a:lnTo>
                  <a:pt x="0" y="36576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 algn="ctr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18774F-4BD0-7E38-FBF7-89FA6F9B04F6}"/>
              </a:ext>
            </a:extLst>
          </p:cNvPr>
          <p:cNvCxnSpPr>
            <a:cxnSpLocks/>
            <a:endCxn id="14" idx="3"/>
          </p:cNvCxnSpPr>
          <p:nvPr/>
        </p:nvCxnSpPr>
        <p:spPr bwMode="auto">
          <a:xfrm flipH="1">
            <a:off x="5752214" y="1480946"/>
            <a:ext cx="2151321" cy="84749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4AA63604-F1B5-7971-9583-7F1AE79362E0}"/>
              </a:ext>
            </a:extLst>
          </p:cNvPr>
          <p:cNvSpPr/>
          <p:nvPr/>
        </p:nvSpPr>
        <p:spPr bwMode="auto">
          <a:xfrm>
            <a:off x="3864146" y="1341427"/>
            <a:ext cx="1888068" cy="448535"/>
          </a:xfrm>
          <a:prstGeom prst="rect">
            <a:avLst/>
          </a:prstGeom>
          <a:noFill/>
          <a:ln w="1270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th-TH" sz="1200" dirty="0"/>
              <a:t>เมื่อเพิ่มข้อมูลที่จำเป็นทั้งหมดแล้ว ให้คลิก</a:t>
            </a:r>
            <a:r>
              <a:rPr lang="en-US" sz="900" b="1" dirty="0"/>
              <a:t>“Release”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62DADB6-FB7C-ED25-26E9-3CE577776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7873"/>
            <a:ext cx="9144000" cy="117748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3DCEC31-2658-5059-8072-651D0B4375DB}"/>
              </a:ext>
            </a:extLst>
          </p:cNvPr>
          <p:cNvSpPr/>
          <p:nvPr/>
        </p:nvSpPr>
        <p:spPr bwMode="auto">
          <a:xfrm>
            <a:off x="3639902" y="3260116"/>
            <a:ext cx="1781605" cy="60704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200" dirty="0">
                <a:solidFill>
                  <a:schemeClr val="tx1"/>
                </a:solidFill>
              </a:rPr>
              <a:t>คำสั่งซื้อจะถูกปล่อย </a:t>
            </a:r>
            <a:r>
              <a:rPr lang="en-US" sz="900" b="1" dirty="0"/>
              <a:t>(Release)</a:t>
            </a:r>
            <a:r>
              <a:rPr lang="th-TH" sz="900" b="1" dirty="0"/>
              <a:t> </a:t>
            </a:r>
            <a:r>
              <a:rPr lang="th-TH" sz="1200" dirty="0">
                <a:solidFill>
                  <a:schemeClr val="tx1"/>
                </a:solidFill>
              </a:rPr>
              <a:t>และผู้ใช้จะถูกนำไปยังหน้ารายการคำสั่งซื้อพร้อมการส่งไปยัง </a:t>
            </a:r>
            <a:r>
              <a:rPr lang="en-US" sz="800" dirty="0">
                <a:solidFill>
                  <a:schemeClr val="tx1"/>
                </a:solidFill>
              </a:rPr>
              <a:t>OTM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6565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F4428D-9A8F-5764-8CE9-FD3C64EC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969390"/>
            <a:ext cx="8604882" cy="18164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Remarks- Special Instructions: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10" name="Line Callout 1 11">
            <a:extLst>
              <a:ext uri="{FF2B5EF4-FFF2-40B4-BE49-F238E27FC236}">
                <a16:creationId xmlns:a16="http://schemas.microsoft.com/office/drawing/2014/main" id="{A1F85C50-6041-4C58-B627-F9DD8000BA0D}"/>
              </a:ext>
            </a:extLst>
          </p:cNvPr>
          <p:cNvSpPr/>
          <p:nvPr/>
        </p:nvSpPr>
        <p:spPr bwMode="auto">
          <a:xfrm>
            <a:off x="2524255" y="3111909"/>
            <a:ext cx="1133345" cy="631486"/>
          </a:xfrm>
          <a:prstGeom prst="borderCallout1">
            <a:avLst>
              <a:gd name="adj1" fmla="val -1687"/>
              <a:gd name="adj2" fmla="val 47636"/>
              <a:gd name="adj3" fmla="val -98041"/>
              <a:gd name="adj4" fmla="val -84248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>
                <a:solidFill>
                  <a:schemeClr val="accent4"/>
                </a:solidFill>
              </a:rPr>
              <a:t>Orders</a:t>
            </a:r>
            <a:endParaRPr lang="en-US" sz="8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i="0" u="none" strike="noStrike" cap="none" normalizeH="0" baseline="0" dirty="0">
                <a:ln>
                  <a:noFill/>
                </a:ln>
                <a:effectLst/>
              </a:rPr>
              <a:t>ค้นหาคำสั่งซื้อที่ถูกปล่อย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lang="en-US" sz="1000" b="1" dirty="0"/>
              <a:t>(released)</a:t>
            </a:r>
            <a:endParaRPr kumimoji="0" lang="en-US" sz="1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B9A5ED-E565-4EF2-A52C-78197A291340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4A3594C-0016-1C74-750B-2BDE133D5695}"/>
              </a:ext>
            </a:extLst>
          </p:cNvPr>
          <p:cNvSpPr/>
          <p:nvPr/>
        </p:nvSpPr>
        <p:spPr bwMode="auto">
          <a:xfrm>
            <a:off x="182880" y="3023616"/>
            <a:ext cx="1487424" cy="871728"/>
          </a:xfrm>
          <a:prstGeom prst="round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4E187B9-CB80-60E6-DAA7-213F21939899}"/>
              </a:ext>
            </a:extLst>
          </p:cNvPr>
          <p:cNvSpPr/>
          <p:nvPr/>
        </p:nvSpPr>
        <p:spPr bwMode="auto">
          <a:xfrm>
            <a:off x="323849" y="3023616"/>
            <a:ext cx="1568745" cy="1342821"/>
          </a:xfrm>
          <a:prstGeom prst="round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BB501F-576F-B450-3B06-2CE502249582}"/>
              </a:ext>
            </a:extLst>
          </p:cNvPr>
          <p:cNvSpPr txBox="1"/>
          <p:nvPr/>
        </p:nvSpPr>
        <p:spPr>
          <a:xfrm>
            <a:off x="414000" y="3090252"/>
            <a:ext cx="1514205" cy="11403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sz="800" dirty="0"/>
              <a:t>Status: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sz="800" dirty="0">
                <a:solidFill>
                  <a:srgbClr val="00B050"/>
                </a:solidFill>
              </a:rPr>
              <a:t>Green</a:t>
            </a:r>
            <a:r>
              <a:rPr lang="en-US" sz="800" dirty="0"/>
              <a:t>: </a:t>
            </a:r>
            <a:r>
              <a:rPr lang="th-TH" sz="1200" dirty="0"/>
              <a:t>คำสั่งซื้อที่ได้รับการยืนยัน</a:t>
            </a:r>
            <a:endParaRPr lang="en-US" sz="800" dirty="0"/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sz="800" dirty="0">
                <a:highlight>
                  <a:srgbClr val="FFFF00"/>
                </a:highlight>
              </a:rPr>
              <a:t>Yellow</a:t>
            </a:r>
            <a:r>
              <a:rPr lang="en-US" sz="800" dirty="0"/>
              <a:t>: </a:t>
            </a:r>
            <a:r>
              <a:rPr lang="th-TH" sz="1200" dirty="0"/>
              <a:t>ออเดอร์ได้ถูกปล่อย และกำลังอยู่ในระหว่างการวางแผน</a:t>
            </a:r>
          </a:p>
          <a:p>
            <a:pPr>
              <a:lnSpc>
                <a:spcPct val="110000"/>
              </a:lnSpc>
              <a:spcAft>
                <a:spcPts val="500"/>
              </a:spcAft>
            </a:pPr>
            <a:r>
              <a:rPr lang="en-US" sz="800" b="1" dirty="0">
                <a:solidFill>
                  <a:schemeClr val="accent6">
                    <a:lumMod val="50000"/>
                  </a:schemeClr>
                </a:solidFill>
              </a:rPr>
              <a:t>Grey</a:t>
            </a:r>
            <a:r>
              <a:rPr lang="en-US" sz="800" dirty="0"/>
              <a:t>: </a:t>
            </a:r>
            <a:r>
              <a:rPr lang="th-TH" sz="1200" dirty="0"/>
              <a:t>คำสั่งซื้อใหม่ที่รอการปล่อย</a:t>
            </a:r>
            <a:endParaRPr lang="en-US" sz="8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69A2460-4C77-708B-84EC-9BD262888BA2}"/>
              </a:ext>
            </a:extLst>
          </p:cNvPr>
          <p:cNvCxnSpPr>
            <a:cxnSpLocks/>
            <a:stCxn id="7" idx="0"/>
          </p:cNvCxnSpPr>
          <p:nvPr/>
        </p:nvCxnSpPr>
        <p:spPr bwMode="auto">
          <a:xfrm flipH="1" flipV="1">
            <a:off x="755904" y="2737104"/>
            <a:ext cx="352318" cy="28651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17119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2ABCD5-A7F9-BF21-1871-DE41417C3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" y="1344048"/>
            <a:ext cx="9144000" cy="13902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Purchase Orders- Sorting of Lists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</p:spPr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57415" y="1357118"/>
            <a:ext cx="968693" cy="1532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215513" y="1003532"/>
            <a:ext cx="2609580" cy="251350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marL="133350" indent="-1333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th-TH" sz="1050" dirty="0"/>
              <a:t>ผู้ใช้สามารถเปลี่ยนการเรียงลำดับเริ่มต้นในหน้าจอใบสั่งซื้อและรายการสั่งซื้อ</a:t>
            </a:r>
            <a:endParaRPr lang="en-GB" sz="1050" dirty="0"/>
          </a:p>
          <a:p>
            <a:pPr marL="296466" lvl="1" indent="-1226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050" b="1" dirty="0"/>
              <a:t>Purchase Orders</a:t>
            </a:r>
            <a:r>
              <a:rPr lang="th-TH" sz="1050" b="1" dirty="0"/>
              <a:t> </a:t>
            </a:r>
            <a:r>
              <a:rPr lang="en-GB" sz="1050" dirty="0"/>
              <a:t>-</a:t>
            </a:r>
            <a:r>
              <a:rPr lang="en-GB" sz="1050" b="1" dirty="0"/>
              <a:t> </a:t>
            </a:r>
            <a:r>
              <a:rPr lang="th-TH" sz="1050" dirty="0"/>
              <a:t>เรียงตามวันที่จัดส่งจากน้อยไปหามาก (เก่าที่สุดก่อน)</a:t>
            </a:r>
          </a:p>
          <a:p>
            <a:pPr marL="296466" lvl="1" indent="-1226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en-GB" sz="1050" b="1" dirty="0"/>
              <a:t>Order Listing </a:t>
            </a:r>
            <a:r>
              <a:rPr lang="en-GB" sz="1050" dirty="0"/>
              <a:t>-</a:t>
            </a:r>
            <a:r>
              <a:rPr lang="th-TH" sz="1050" dirty="0"/>
              <a:t> เรียงตามวันที่รับสินค้าจากมากไปหาน้อย (ใหม่สุดก่อน)</a:t>
            </a:r>
          </a:p>
          <a:p>
            <a:pPr marL="133350" indent="-133350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th-TH" sz="1050" dirty="0"/>
              <a:t>ผู้ใช้สามารถเปลี่ยนการเรียงลำดับได้โดยคลิกที่ส่วนหัวของคอลัมน์</a:t>
            </a:r>
            <a:endParaRPr lang="en-US" sz="1050" dirty="0"/>
          </a:p>
          <a:p>
            <a:pPr marL="296466" lvl="1" indent="-1226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th-TH" sz="1050" dirty="0"/>
              <a:t>คลิกที่ส่วนหัวของคอลัมน์จะเรียงลำดับรายการตามคอลัมน์นั้นจากน้อยไปหามาก</a:t>
            </a:r>
            <a:endParaRPr lang="en-GB" sz="1050" dirty="0"/>
          </a:p>
          <a:p>
            <a:pPr marL="296466" lvl="1" indent="-122635"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th-TH" sz="1050" dirty="0"/>
              <a:t>การคลิกอีกครั้งบนส่วนหัวของคอลัมน์เดียวกันจะเป็นการสลับการเรียงลำดับประเภท - จากน้อยไปมากกับจากมากไปน้อย</a:t>
            </a:r>
            <a:endParaRPr lang="en-US" sz="105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760" y="1370929"/>
            <a:ext cx="121444" cy="157163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 bwMode="auto">
          <a:xfrm>
            <a:off x="3125559" y="1348405"/>
            <a:ext cx="131856" cy="161925"/>
          </a:xfrm>
          <a:prstGeom prst="roundRect">
            <a:avLst/>
          </a:prstGeom>
          <a:noFill/>
          <a:ln w="28575"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27000" tIns="27000" rIns="27000" bIns="27000" numCol="1" rtlCol="0" anchor="ctr" anchorCtr="0" compatLnSpc="1">
            <a:prstTxWarp prst="textNoShape">
              <a:avLst/>
            </a:prstTxWarp>
          </a:bodyPr>
          <a:lstStyle/>
          <a:p>
            <a:pPr algn="ctr" defTabSz="746522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642B76-7491-425E-9C9B-245A214FDBDE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55772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DD7CE2F-2EF3-D770-46A0-16156F85F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379" y="933823"/>
            <a:ext cx="4525426" cy="19011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896" y="3210510"/>
            <a:ext cx="3816716" cy="5850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Review - Detail</a:t>
            </a: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</p:spPr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29" name="Line Callout 1 28"/>
          <p:cNvSpPr/>
          <p:nvPr/>
        </p:nvSpPr>
        <p:spPr bwMode="auto">
          <a:xfrm>
            <a:off x="414000" y="3703201"/>
            <a:ext cx="2100786" cy="184705"/>
          </a:xfrm>
          <a:prstGeom prst="borderCallout1">
            <a:avLst>
              <a:gd name="adj1" fmla="val 50634"/>
              <a:gd name="adj2" fmla="val 100363"/>
              <a:gd name="adj3" fmla="val 44314"/>
              <a:gd name="adj4" fmla="val 15960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/>
              <a:t>Order Detail</a:t>
            </a:r>
            <a:endParaRPr lang="en-US" sz="9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b="1" dirty="0">
              <a:solidFill>
                <a:schemeClr val="accent4"/>
              </a:solidFill>
            </a:endParaRPr>
          </a:p>
        </p:txBody>
      </p:sp>
      <p:sp>
        <p:nvSpPr>
          <p:cNvPr id="34" name="Right Bracket 33"/>
          <p:cNvSpPr/>
          <p:nvPr/>
        </p:nvSpPr>
        <p:spPr bwMode="auto">
          <a:xfrm flipH="1">
            <a:off x="3773295" y="2870807"/>
            <a:ext cx="73996" cy="1521554"/>
          </a:xfrm>
          <a:prstGeom prst="rightBracke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17C7ACB-DB9F-4A37-8245-A06FD1B0AC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601" t="14337" r="21772" b="62082"/>
          <a:stretch/>
        </p:blipFill>
        <p:spPr>
          <a:xfrm>
            <a:off x="4088275" y="417231"/>
            <a:ext cx="431870" cy="4065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5E8A814-4EC9-440D-97F5-ABADDD1C47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447" t="58977" r="22925" b="15391"/>
          <a:stretch/>
        </p:blipFill>
        <p:spPr>
          <a:xfrm>
            <a:off x="6044712" y="389327"/>
            <a:ext cx="431870" cy="4418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B9C934E-60C0-479A-8B8A-61043259E0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615" t="23418" r="28297" b="26099"/>
          <a:stretch/>
        </p:blipFill>
        <p:spPr>
          <a:xfrm>
            <a:off x="7740235" y="431881"/>
            <a:ext cx="399020" cy="399106"/>
          </a:xfrm>
          <a:prstGeom prst="rect">
            <a:avLst/>
          </a:prstGeom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25598D7B-0379-4786-88DD-E2C030CFEE9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32915" y="92184"/>
            <a:ext cx="1219906" cy="367702"/>
          </a:xfrm>
        </p:spPr>
        <p:txBody>
          <a:bodyPr/>
          <a:lstStyle/>
          <a:p>
            <a:pPr algn="ctr"/>
            <a:r>
              <a:rPr lang="en-US" sz="1050" dirty="0"/>
              <a:t>Confirmed Status: </a:t>
            </a:r>
            <a:r>
              <a:rPr lang="th-TH" sz="1050" dirty="0"/>
              <a:t>คำสั่งซื้อได้รับการจัดส่งแล้ว</a:t>
            </a:r>
            <a:endParaRPr lang="en-US" sz="105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7855BD-17D4-44B8-8D6E-C8539F24102B}"/>
              </a:ext>
            </a:extLst>
          </p:cNvPr>
          <p:cNvSpPr txBox="1"/>
          <p:nvPr/>
        </p:nvSpPr>
        <p:spPr>
          <a:xfrm>
            <a:off x="2863219" y="84815"/>
            <a:ext cx="2445138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Created Status: </a:t>
            </a:r>
            <a:r>
              <a:rPr lang="th-TH" sz="1050" dirty="0"/>
              <a:t>คำสั่งซื้อถูกป้อนเข้าสู่ </a:t>
            </a:r>
            <a:r>
              <a:rPr lang="en-US" sz="1050" dirty="0"/>
              <a:t>TOP Portal </a:t>
            </a:r>
            <a:r>
              <a:rPr lang="th-TH" sz="1050" dirty="0"/>
              <a:t>คำสั่งซื้อเหล่านี้ยังคงสามารถอัปเดตหรือแก้ไขได้</a:t>
            </a:r>
            <a:r>
              <a:rPr lang="en-US" sz="1050" dirty="0"/>
              <a:t> 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7135521-96A9-4784-B61B-496D7C276B0C}"/>
              </a:ext>
            </a:extLst>
          </p:cNvPr>
          <p:cNvSpPr txBox="1"/>
          <p:nvPr/>
        </p:nvSpPr>
        <p:spPr>
          <a:xfrm>
            <a:off x="5330559" y="78978"/>
            <a:ext cx="20539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dirty="0"/>
              <a:t>Planned Status: </a:t>
            </a:r>
            <a:r>
              <a:rPr lang="th-TH" sz="1050" dirty="0"/>
              <a:t>มีการวางแผนคำสั่งซื้อใน </a:t>
            </a:r>
            <a:r>
              <a:rPr lang="en-US" sz="1050" dirty="0"/>
              <a:t>OTM </a:t>
            </a:r>
            <a:r>
              <a:rPr lang="th-TH" sz="1050" dirty="0"/>
              <a:t>ไม่สามารถอัปเดตหรือแก้ไขคำสั่งซื้อได้</a:t>
            </a:r>
            <a:endParaRPr lang="en-US" sz="105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8F49490-9676-406D-9AB3-2ED46C6E9A5A}"/>
              </a:ext>
            </a:extLst>
          </p:cNvPr>
          <p:cNvCxnSpPr>
            <a:cxnSpLocks/>
            <a:endCxn id="2" idx="2"/>
          </p:cNvCxnSpPr>
          <p:nvPr/>
        </p:nvCxnSpPr>
        <p:spPr bwMode="auto">
          <a:xfrm flipH="1" flipV="1">
            <a:off x="4572000" y="806450"/>
            <a:ext cx="1848572" cy="70786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2C80B2-46FA-4579-9338-4D72C0129FA2}"/>
              </a:ext>
            </a:extLst>
          </p:cNvPr>
          <p:cNvCxnSpPr>
            <a:cxnSpLocks/>
            <a:endCxn id="20" idx="2"/>
          </p:cNvCxnSpPr>
          <p:nvPr/>
        </p:nvCxnSpPr>
        <p:spPr bwMode="auto">
          <a:xfrm flipH="1" flipV="1">
            <a:off x="6260647" y="831223"/>
            <a:ext cx="1063947" cy="68309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5FBE17F-1442-484A-8469-AB879DFEA86B}"/>
              </a:ext>
            </a:extLst>
          </p:cNvPr>
          <p:cNvCxnSpPr>
            <a:cxnSpLocks/>
            <a:endCxn id="21" idx="2"/>
          </p:cNvCxnSpPr>
          <p:nvPr/>
        </p:nvCxnSpPr>
        <p:spPr bwMode="auto">
          <a:xfrm flipH="1" flipV="1">
            <a:off x="7939745" y="830987"/>
            <a:ext cx="206247" cy="68321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9" name="Picture 38">
            <a:extLst>
              <a:ext uri="{FF2B5EF4-FFF2-40B4-BE49-F238E27FC236}">
                <a16:creationId xmlns:a16="http://schemas.microsoft.com/office/drawing/2014/main" id="{0BADE2A1-B789-443B-A753-3DD86A8A49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" t="-2731" r="59605" b="2731"/>
          <a:stretch/>
        </p:blipFill>
        <p:spPr>
          <a:xfrm>
            <a:off x="1026302" y="1590044"/>
            <a:ext cx="1644503" cy="640255"/>
          </a:xfrm>
          <a:prstGeom prst="rect">
            <a:avLst/>
          </a:prstGeom>
        </p:spPr>
      </p:pic>
      <p:sp>
        <p:nvSpPr>
          <p:cNvPr id="40" name="Rounded Rectangular Callout 7">
            <a:extLst>
              <a:ext uri="{FF2B5EF4-FFF2-40B4-BE49-F238E27FC236}">
                <a16:creationId xmlns:a16="http://schemas.microsoft.com/office/drawing/2014/main" id="{94B873AB-E919-4EF3-A569-D2E9C3D44AE0}"/>
              </a:ext>
            </a:extLst>
          </p:cNvPr>
          <p:cNvSpPr/>
          <p:nvPr/>
        </p:nvSpPr>
        <p:spPr bwMode="auto">
          <a:xfrm>
            <a:off x="785036" y="1635426"/>
            <a:ext cx="2078182" cy="634697"/>
          </a:xfrm>
          <a:prstGeom prst="wedgeRoundRectCallout">
            <a:avLst>
              <a:gd name="adj1" fmla="val 102890"/>
              <a:gd name="adj2" fmla="val 45279"/>
              <a:gd name="adj3" fmla="val 1666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FA2EAED-CAAF-4E83-BCAA-CFE2D9CD31E9}"/>
              </a:ext>
            </a:extLst>
          </p:cNvPr>
          <p:cNvSpPr txBox="1"/>
          <p:nvPr/>
        </p:nvSpPr>
        <p:spPr>
          <a:xfrm>
            <a:off x="726073" y="977412"/>
            <a:ext cx="237863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ctr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50" b="1" dirty="0"/>
              <a:t>Shipment Detail: </a:t>
            </a:r>
            <a:r>
              <a:rPr lang="th-TH" sz="1200" dirty="0"/>
              <a:t>เมื่อวางแผนการจัดส่งแล้ว </a:t>
            </a:r>
            <a:r>
              <a:rPr lang="en-US" sz="1050" dirty="0"/>
              <a:t>Shipment ID </a:t>
            </a:r>
            <a:r>
              <a:rPr lang="th-TH" sz="1200" dirty="0"/>
              <a:t>และ </a:t>
            </a:r>
            <a:r>
              <a:rPr lang="en-US" sz="1050" dirty="0"/>
              <a:t>Carrier</a:t>
            </a:r>
            <a:r>
              <a:rPr lang="en-US" sz="1200" dirty="0"/>
              <a:t> </a:t>
            </a:r>
            <a:r>
              <a:rPr lang="th-TH" sz="1200" dirty="0"/>
              <a:t>จะแสดงข้อมูลที่นี่</a:t>
            </a:r>
            <a:endParaRPr lang="en-US" sz="1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0C342B7-5D30-4A28-A918-7C8A77C9A07B}"/>
              </a:ext>
            </a:extLst>
          </p:cNvPr>
          <p:cNvSpPr txBox="1"/>
          <p:nvPr/>
        </p:nvSpPr>
        <p:spPr>
          <a:xfrm>
            <a:off x="228786" y="2319895"/>
            <a:ext cx="33390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th-TH" sz="10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200" dirty="0"/>
              <a:t>เมื่อคำสั่งซื้อได้รับการวางแผน </a:t>
            </a:r>
            <a:r>
              <a:rPr lang="en-US" sz="1200" dirty="0"/>
              <a:t>(</a:t>
            </a:r>
            <a:r>
              <a:rPr lang="en-US" sz="1000" b="1" dirty="0"/>
              <a:t>shipment planned) </a:t>
            </a:r>
            <a:r>
              <a:rPr lang="th-TH" sz="1200" dirty="0"/>
              <a:t>และยืนยัน</a:t>
            </a:r>
            <a:endParaRPr lang="en-US" sz="12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200" dirty="0"/>
              <a:t>โดยผู้ขนส่งผ่านระบบ</a:t>
            </a:r>
            <a:r>
              <a:rPr lang="en-US" sz="1200" dirty="0"/>
              <a:t> OTM </a:t>
            </a:r>
            <a:r>
              <a:rPr lang="th-TH" sz="1200" dirty="0"/>
              <a:t>ของ </a:t>
            </a:r>
            <a:r>
              <a:rPr lang="en-US" sz="1000" dirty="0"/>
              <a:t>DHL</a:t>
            </a:r>
            <a:r>
              <a:rPr lang="en-US" sz="1200" dirty="0"/>
              <a:t> </a:t>
            </a:r>
            <a:endParaRPr lang="th-TH" sz="12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200" dirty="0"/>
              <a:t>ข้อมูล </a:t>
            </a:r>
            <a:r>
              <a:rPr lang="en-US" sz="1000" dirty="0"/>
              <a:t>SCAC</a:t>
            </a:r>
            <a:r>
              <a:rPr lang="en-US" sz="1200" dirty="0"/>
              <a:t> </a:t>
            </a:r>
            <a:r>
              <a:rPr lang="th-TH" sz="1200" dirty="0"/>
              <a:t>ของผู้ขนส่งและ </a:t>
            </a:r>
            <a:r>
              <a:rPr lang="en-US" sz="1000" b="1" dirty="0"/>
              <a:t>Shipment ID # (SID#)</a:t>
            </a:r>
            <a:r>
              <a:rPr lang="en-US" sz="1200" b="1" dirty="0"/>
              <a:t> </a:t>
            </a:r>
            <a:r>
              <a:rPr lang="th-TH" sz="1200" dirty="0"/>
              <a:t>จะแสดงขึ้นมา </a:t>
            </a:r>
            <a:endParaRPr lang="en-US" sz="12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F10FAED-19BE-4095-A12C-D2B838E127A5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607CF0-C16F-AA9E-AF56-CC08696B06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34379" y="2862016"/>
            <a:ext cx="4525426" cy="9335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C72D40C-1A42-8374-7D51-3CBF69D8CE0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4379" y="3840478"/>
            <a:ext cx="4620517" cy="64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262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D1F3E4-227F-A8A0-D325-3C112A96BF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659" y="937810"/>
            <a:ext cx="3928970" cy="1129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Review - Detail</a:t>
            </a:r>
          </a:p>
        </p:txBody>
      </p:sp>
      <p:sp>
        <p:nvSpPr>
          <p:cNvPr id="3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</p:spPr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19" name="Line Callout 1 18"/>
          <p:cNvSpPr/>
          <p:nvPr/>
        </p:nvSpPr>
        <p:spPr bwMode="auto">
          <a:xfrm>
            <a:off x="6634843" y="947459"/>
            <a:ext cx="2182243" cy="554770"/>
          </a:xfrm>
          <a:prstGeom prst="borderCallout1">
            <a:avLst>
              <a:gd name="adj1" fmla="val 52069"/>
              <a:gd name="adj2" fmla="val -3"/>
              <a:gd name="adj3" fmla="val 30156"/>
              <a:gd name="adj4" fmla="val -2901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4"/>
                </a:solidFill>
              </a:rPr>
              <a:t>3)</a:t>
            </a:r>
            <a:r>
              <a:rPr lang="en-US" sz="800" dirty="0"/>
              <a:t> </a:t>
            </a:r>
            <a:r>
              <a:rPr lang="th-TH" sz="1100" dirty="0"/>
              <a:t>หากต้องการสิ้นสุดการเปลี่ยนแปลง ให้คลิก "บันทึก" คุณจะถูกนำไปที่หน้าจอสรุปคำสั่งซื้อและได้รับการยืนยันที่ด้านล่างของหน้าจอ:</a:t>
            </a:r>
            <a:endParaRPr lang="en-US" sz="11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9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Line Callout 1 20"/>
          <p:cNvSpPr/>
          <p:nvPr/>
        </p:nvSpPr>
        <p:spPr bwMode="auto">
          <a:xfrm>
            <a:off x="414001" y="1268462"/>
            <a:ext cx="1393534" cy="798978"/>
          </a:xfrm>
          <a:prstGeom prst="borderCallout1">
            <a:avLst>
              <a:gd name="adj1" fmla="val 50634"/>
              <a:gd name="adj2" fmla="val 100363"/>
              <a:gd name="adj3" fmla="val 12294"/>
              <a:gd name="adj4" fmla="val 27341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4"/>
                </a:solidFill>
              </a:rPr>
              <a:t>1)</a:t>
            </a:r>
            <a:r>
              <a:rPr lang="en-US" sz="800" dirty="0"/>
              <a:t> </a:t>
            </a:r>
            <a:r>
              <a:rPr lang="th-TH" sz="1100" dirty="0"/>
              <a:t>สามารถแก้ไขคำสั่งซื้อได้เฉพาะเมื่ออยู่ในสถานะสร้างแล้วและไม่มีการมอบหมายการจัดส่งหรือผู้ขนส่ง</a:t>
            </a:r>
            <a:endParaRPr kumimoji="0" lang="en-US" sz="1100" b="0" i="0" u="none" strike="noStrike" cap="none" normalizeH="0" baseline="0" dirty="0">
              <a:ln>
                <a:noFill/>
              </a:ln>
              <a:effectLst/>
            </a:endParaRPr>
          </a:p>
        </p:txBody>
      </p:sp>
      <p:cxnSp>
        <p:nvCxnSpPr>
          <p:cNvPr id="4" name="Straight Connector 3"/>
          <p:cNvCxnSpPr>
            <a:cxnSpLocks/>
            <a:stCxn id="21" idx="0"/>
          </p:cNvCxnSpPr>
          <p:nvPr/>
        </p:nvCxnSpPr>
        <p:spPr bwMode="auto">
          <a:xfrm>
            <a:off x="1807535" y="1667951"/>
            <a:ext cx="576436" cy="41822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972" y="1544574"/>
            <a:ext cx="1941028" cy="42566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3B4F614-7EF5-4FF0-889E-6F8F03993411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8" name="Line Callout 1 19">
            <a:extLst>
              <a:ext uri="{FF2B5EF4-FFF2-40B4-BE49-F238E27FC236}">
                <a16:creationId xmlns:a16="http://schemas.microsoft.com/office/drawing/2014/main" id="{7BF30A18-711E-4C52-8335-9FC90123B67D}"/>
              </a:ext>
            </a:extLst>
          </p:cNvPr>
          <p:cNvSpPr/>
          <p:nvPr/>
        </p:nvSpPr>
        <p:spPr bwMode="auto">
          <a:xfrm>
            <a:off x="266899" y="2543549"/>
            <a:ext cx="2182242" cy="1753246"/>
          </a:xfrm>
          <a:prstGeom prst="borderCallout1">
            <a:avLst>
              <a:gd name="adj1" fmla="val 42659"/>
              <a:gd name="adj2" fmla="val 146710"/>
              <a:gd name="adj3" fmla="val 44772"/>
              <a:gd name="adj4" fmla="val 99999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b="1" dirty="0">
                <a:solidFill>
                  <a:schemeClr val="accent4"/>
                </a:solidFill>
              </a:rPr>
              <a:t>2) Order Detail Modification</a:t>
            </a:r>
            <a:endParaRPr lang="en-US" sz="600" dirty="0">
              <a:solidFill>
                <a:schemeClr val="accent4"/>
              </a:solidFill>
            </a:endParaRPr>
          </a:p>
          <a:p>
            <a:pPr marL="171450" marR="0" indent="-171450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en-US" sz="700" b="1" dirty="0"/>
              <a:t>The following can be edited: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Purchase Order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Expected Pick up Date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Pallet Count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Length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Width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Height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Stackable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Weight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 err="1"/>
              <a:t>TempControl</a:t>
            </a:r>
            <a:endParaRPr lang="en-US" sz="500" dirty="0"/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Hazardous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Special Instructions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Declared Value 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Container #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Item Description 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Vehicle Type 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Max Temp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Min Temp</a:t>
            </a:r>
          </a:p>
          <a:p>
            <a:pPr marL="628650" lvl="1" indent="-171450" defTabSz="9953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en-US" sz="500" dirty="0"/>
              <a:t>Protect From Freeze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67CB5BF-CB9A-F8F0-E5EE-7EF7A2F84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821" y="2571750"/>
            <a:ext cx="4153858" cy="187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17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F2E57-1078-4CD8-823C-F1BE9ED38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573" y="172083"/>
            <a:ext cx="1562853" cy="316219"/>
          </a:xfrm>
        </p:spPr>
        <p:txBody>
          <a:bodyPr/>
          <a:lstStyle/>
          <a:p>
            <a:br>
              <a:rPr lang="es-MX" dirty="0"/>
            </a:br>
            <a:br>
              <a:rPr lang="es-MX" dirty="0"/>
            </a:br>
            <a:r>
              <a:rPr lang="es-MX" sz="1600" i="1" dirty="0"/>
              <a:t>INTRODUCTION</a:t>
            </a:r>
            <a:endParaRPr lang="es-MX" i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A1547D-F99A-4023-A943-3CB5E24342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65C3CC-89D5-4B6A-AB70-4BCD38BBB174}"/>
              </a:ext>
            </a:extLst>
          </p:cNvPr>
          <p:cNvSpPr/>
          <p:nvPr/>
        </p:nvSpPr>
        <p:spPr bwMode="auto">
          <a:xfrm>
            <a:off x="-1" y="1"/>
            <a:ext cx="1255595" cy="93361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5" name="Picture 4" descr="A logo of a motorcycle company&#10;&#10;Description automatically generated">
            <a:extLst>
              <a:ext uri="{FF2B5EF4-FFF2-40B4-BE49-F238E27FC236}">
                <a16:creationId xmlns:a16="http://schemas.microsoft.com/office/drawing/2014/main" id="{3B34D372-D216-9680-A92B-E940A7FE5D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82" y="45090"/>
            <a:ext cx="1048512" cy="843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8AFC59-78A8-300F-9062-47481AEE5ABD}"/>
              </a:ext>
            </a:extLst>
          </p:cNvPr>
          <p:cNvSpPr txBox="1"/>
          <p:nvPr/>
        </p:nvSpPr>
        <p:spPr>
          <a:xfrm flipH="1">
            <a:off x="652402" y="1213104"/>
            <a:ext cx="8077070" cy="1416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777240" rtl="0">
              <a:lnSpc>
                <a:spcPct val="110000"/>
              </a:lnSpc>
              <a:spcAft>
                <a:spcPts val="425"/>
              </a:spcAft>
            </a:pPr>
            <a:r>
              <a:rPr lang="en-US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Global LLP </a:t>
            </a:r>
            <a:r>
              <a:rPr lang="th-TH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ให้การสนับสนุนสี่หน่วยธุรกิจของ </a:t>
            </a:r>
            <a:r>
              <a:rPr lang="en-US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Harley Davidsons </a:t>
            </a:r>
            <a:r>
              <a:rPr lang="th-TH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ได้แก่ การผลิตรถยนต์ </a:t>
            </a:r>
            <a:r>
              <a:rPr lang="en-US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I2M, </a:t>
            </a:r>
            <a:r>
              <a:rPr lang="th-TH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ยานพาหนะสำเร็จรูป</a:t>
            </a:r>
            <a:r>
              <a:rPr lang="en-US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,</a:t>
            </a:r>
            <a:r>
              <a:rPr lang="th-TH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 ชิ้นส่วนและอุปกรณ์เสริม และเครื่องแต่งกายและการออกใบอนุญาต </a:t>
            </a:r>
            <a:r>
              <a:rPr lang="en-US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Primary control tower </a:t>
            </a:r>
            <a:r>
              <a:rPr lang="th-TH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ตั้งอยู่ที่ </a:t>
            </a:r>
            <a:r>
              <a:rPr lang="en-US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Livonia, MI </a:t>
            </a:r>
            <a:r>
              <a:rPr lang="th-TH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โดยได้รับการสนับสนุนจากประเทศไทย บริการที่นำเสนอรวมถึงฟังก์ชันของ </a:t>
            </a:r>
            <a:r>
              <a:rPr lang="en-US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Control Tower </a:t>
            </a:r>
            <a:r>
              <a:rPr lang="th-TH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เช่น การประมูลสินค้า, </a:t>
            </a:r>
            <a:r>
              <a:rPr lang="en-US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Track &amp; Trace, </a:t>
            </a:r>
            <a:r>
              <a:rPr lang="th-TH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การตรวจสอบและชำระเงินค่าขนส่ง, การจัดการวัสดุสำหรับเครื่องแต่งกายและการออกใบอนุญาต, การเพิ่มประสิทธิภาพการขนส่งด้วยการประหยัดต้นทุนที่ติดตาม, การติดตาม </a:t>
            </a:r>
            <a:r>
              <a:rPr lang="en-US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KPI, </a:t>
            </a:r>
            <a:r>
              <a:rPr lang="th-TH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การปรับปรุงอย่างต่อเนื่อง และการแก้ไขปัญหา บริการเหล่านี้จะนำเสนอสำหรับทั้งการจัดส่งในประเทศสหรัฐอเมริกา (สหรัฐอเมริกา) และประเทศไทย รวมถึงการจัดส่งระหว่างประเทศที่ </a:t>
            </a:r>
            <a:r>
              <a:rPr lang="en-US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Harley </a:t>
            </a:r>
            <a:r>
              <a:rPr lang="th-TH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เป็นผู้ชำระค่าใช้จ่าย วางแผนการหมุนเวียนระหว่าง</a:t>
            </a:r>
            <a:r>
              <a:rPr lang="en-US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 US </a:t>
            </a:r>
            <a:r>
              <a:rPr lang="th-TH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และ </a:t>
            </a:r>
            <a:r>
              <a:rPr lang="en-US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TH control tower </a:t>
            </a:r>
            <a:r>
              <a:rPr lang="th-TH" sz="1400" kern="1200" dirty="0">
                <a:solidFill>
                  <a:srgbClr val="000000"/>
                </a:solidFill>
                <a:latin typeface="Delivery"/>
                <a:ea typeface="+mn-ea"/>
                <a:cs typeface="+mn-cs"/>
              </a:rPr>
              <a:t>สำหรับการส่งสินค้าด่วนหรือการเลื่อนระดับเพื่อติดตามผล</a:t>
            </a:r>
            <a:endParaRPr lang="en-US" sz="1400" kern="1200" dirty="0">
              <a:solidFill>
                <a:srgbClr val="000000"/>
              </a:solidFill>
              <a:latin typeface="Deliver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80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3999" y="1105199"/>
            <a:ext cx="6434475" cy="1350000"/>
          </a:xfrm>
        </p:spPr>
        <p:txBody>
          <a:bodyPr/>
          <a:lstStyle/>
          <a:p>
            <a:r>
              <a:rPr lang="en-US" dirty="0"/>
              <a:t>Troubleshooting and tips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</p:spTree>
    <p:extLst>
      <p:ext uri="{BB962C8B-B14F-4D97-AF65-F5344CB8AC3E}">
        <p14:creationId xmlns:p14="http://schemas.microsoft.com/office/powerpoint/2010/main" val="15215219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Troubleshooting and Tips- TOP Portal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4338" y="1038225"/>
            <a:ext cx="3938587" cy="3277674"/>
          </a:xfrm>
        </p:spPr>
        <p:txBody>
          <a:bodyPr/>
          <a:lstStyle/>
          <a:p>
            <a:r>
              <a:rPr lang="en-US" sz="1100" b="1" dirty="0"/>
              <a:t>General Tips and Knowledge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If you receive the error message “We couldn't find the order you're looking for, please try again </a:t>
            </a:r>
            <a:r>
              <a:rPr lang="en-U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if same result please email us at </a:t>
            </a:r>
            <a:r>
              <a:rPr lang="en-US" sz="11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customer.support@dhl.com</a:t>
            </a:r>
            <a:r>
              <a:rPr lang="en-US" sz="11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If the PO will not release, please double check that all required information is filled out.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Be sure that the release quantity is lower than the available quantity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If additional user accounts are needed, please work with Harley Davidson so they may escalate to DHL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</p:spPr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>
          <a:xfrm>
            <a:off x="4829176" y="1038224"/>
            <a:ext cx="3900824" cy="3267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2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1pPr>
            <a:lvl2pPr marL="180000" marR="0" indent="-1800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Arial" pitchFamily="34" charset="0"/>
              <a:buChar char="•"/>
              <a:tabLst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ClrTx/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Tx/>
              <a:buNone/>
              <a:defRPr sz="16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  <a:sym typeface="Delivery" panose="020F05030202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100" b="1" dirty="0"/>
          </a:p>
          <a:p>
            <a:endParaRPr lang="en-US" sz="11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21465C-6110-4647-825B-836D808B954D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9046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7288" y="1105199"/>
            <a:ext cx="8529423" cy="3289820"/>
          </a:xfrm>
        </p:spPr>
        <p:txBody>
          <a:bodyPr/>
          <a:lstStyle/>
          <a:p>
            <a:pPr algn="ctr"/>
            <a:r>
              <a:rPr lang="en-US" dirty="0"/>
              <a:t>Q&amp;A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</p:spTree>
    <p:extLst>
      <p:ext uri="{BB962C8B-B14F-4D97-AF65-F5344CB8AC3E}">
        <p14:creationId xmlns:p14="http://schemas.microsoft.com/office/powerpoint/2010/main" val="3994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Supplier Requirements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5C1FB6-0B8F-4841-85CA-6B825C0CB4F2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7C7F10-9653-64A9-19AA-80B469D8EA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338" y="1200912"/>
            <a:ext cx="8223694" cy="3180588"/>
          </a:xfrm>
        </p:spPr>
        <p:txBody>
          <a:bodyPr/>
          <a:lstStyle/>
          <a:p>
            <a:r>
              <a:rPr lang="en-US" dirty="0"/>
              <a:t>• </a:t>
            </a:r>
            <a:r>
              <a:rPr lang="th-TH" dirty="0"/>
              <a:t>  </a:t>
            </a:r>
            <a:r>
              <a:rPr lang="th-TH" sz="1400" dirty="0"/>
              <a:t>ความรับผิดชอบเพิ่มเติมที่ต้องได้รับการตรวจสอบตามข้อกำหนดของ </a:t>
            </a:r>
            <a:r>
              <a:rPr lang="en-US" sz="1000" b="1" dirty="0"/>
              <a:t>Business Requirements.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400" dirty="0"/>
              <a:t>ซัพพลายเออร์จะต้องส่งข้อมมูลหรือเพิ่ม </a:t>
            </a:r>
            <a:r>
              <a:rPr lang="en-US" sz="1000" b="1" dirty="0"/>
              <a:t>ASN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400" dirty="0"/>
              <a:t>ซัพพลายเออร์รับผิดชอบในส่วนของการกรอกข้อมูล </a:t>
            </a:r>
            <a:r>
              <a:rPr lang="en-US" sz="1000" b="1" dirty="0"/>
              <a:t>ASN </a:t>
            </a:r>
            <a:r>
              <a:rPr lang="th-TH" sz="1400" dirty="0"/>
              <a:t>ที่ถูกต้อง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400" dirty="0"/>
              <a:t>รับผิดชอบดำเนินการพิธีการส่งออก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400" dirty="0"/>
              <a:t>ซัพพลายเออร์มีหน้าที่รับผิดชอบในการพัฒนา จัดเตรียม และชำระค่าบรรจุภัณฑ์ที่จำเป็น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sz="1400" dirty="0"/>
              <a:t>ซัพพลายเออร์ต้องทำการส่งการแจ้งเตือน </a:t>
            </a:r>
            <a:r>
              <a:rPr lang="en-US" sz="1050" b="1" dirty="0"/>
              <a:t>RTS</a:t>
            </a:r>
            <a:r>
              <a:rPr lang="th-TH" sz="1050" b="1" dirty="0"/>
              <a:t> </a:t>
            </a:r>
            <a:r>
              <a:rPr lang="en-US" sz="1050" b="1" dirty="0"/>
              <a:t>(Ready to Ship) </a:t>
            </a:r>
            <a:r>
              <a:rPr lang="th-TH" sz="1400" dirty="0"/>
              <a:t>ผ่านระบบ </a:t>
            </a:r>
            <a:r>
              <a:rPr lang="en-US" sz="1000" b="1" dirty="0"/>
              <a:t>TOP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44927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BD115A7-01C1-F398-6E68-08453DEB67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00" y="1314571"/>
            <a:ext cx="8316000" cy="2556906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D079E-C14E-3DF2-F622-ABC4C476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190897"/>
            <a:ext cx="8316000" cy="615553"/>
          </a:xfrm>
        </p:spPr>
        <p:txBody>
          <a:bodyPr anchor="b">
            <a:normAutofit/>
          </a:bodyPr>
          <a:lstStyle/>
          <a:p>
            <a:r>
              <a:rPr lang="en-US" dirty="0"/>
              <a:t>Hours of Operation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9620E5-233D-4E66-FC2A-B1F81D234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900"/>
              <a:t>Confidential and Proprietary of DHL Supply Chain- DHL Supply Chain Transport Order Portal (TOP) User Guide | Marelli Supplier  </a:t>
            </a:r>
          </a:p>
        </p:txBody>
      </p:sp>
    </p:spTree>
    <p:extLst>
      <p:ext uri="{BB962C8B-B14F-4D97-AF65-F5344CB8AC3E}">
        <p14:creationId xmlns:p14="http://schemas.microsoft.com/office/powerpoint/2010/main" val="589304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Transport order portal (TOP)-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Step by Step PORTAL NAVIGATION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</p:spTree>
    <p:extLst>
      <p:ext uri="{BB962C8B-B14F-4D97-AF65-F5344CB8AC3E}">
        <p14:creationId xmlns:p14="http://schemas.microsoft.com/office/powerpoint/2010/main" val="419486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00" y="199403"/>
            <a:ext cx="8316000" cy="615553"/>
          </a:xfrm>
        </p:spPr>
        <p:txBody>
          <a:bodyPr/>
          <a:lstStyle/>
          <a:p>
            <a:r>
              <a:rPr lang="en-US" dirty="0"/>
              <a:t>ACCESS TO TOP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6078" y="1196992"/>
            <a:ext cx="2063536" cy="1639817"/>
          </a:xfrm>
          <a:prstGeom prst="rect">
            <a:avLst/>
          </a:prstGeom>
        </p:spPr>
      </p:pic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14281" y="4644000"/>
            <a:ext cx="4356006" cy="156194"/>
          </a:xfrm>
        </p:spPr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pic>
        <p:nvPicPr>
          <p:cNvPr id="50180" name="Picture 4" descr="Google Chrom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010" y="1261405"/>
            <a:ext cx="646988" cy="64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182" name="Picture 6" descr="Download Microsoft Edge Web Browser | Microsof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259" y="1192626"/>
            <a:ext cx="931806" cy="78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 bwMode="auto">
          <a:xfrm>
            <a:off x="4217045" y="2057933"/>
            <a:ext cx="1646852" cy="5277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800" b="1" dirty="0"/>
              <a:t>Internet Browser Requirements :</a:t>
            </a:r>
            <a:endParaRPr lang="en-US" sz="800" dirty="0"/>
          </a:p>
          <a:p>
            <a:r>
              <a:rPr lang="en-US" sz="800" dirty="0"/>
              <a:t>•Google Chrome “Preferred Browser”</a:t>
            </a:r>
          </a:p>
          <a:p>
            <a:r>
              <a:rPr lang="en-US" sz="800" dirty="0"/>
              <a:t>•Microsoft Edge</a:t>
            </a:r>
          </a:p>
        </p:txBody>
      </p:sp>
      <p:pic>
        <p:nvPicPr>
          <p:cNvPr id="50183" name="Picture 7" descr="image001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263" r="38729" b="1267"/>
          <a:stretch/>
        </p:blipFill>
        <p:spPr bwMode="auto">
          <a:xfrm>
            <a:off x="4301698" y="2905687"/>
            <a:ext cx="3781171" cy="139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83FBB8F-9C62-4A5A-91AE-8E7D8D898170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303D441-82B9-4EDE-B3B0-B0B479F1B9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000" b="1" dirty="0"/>
              <a:t>DHL’s Transport Orchestration Portal (TOP)</a:t>
            </a:r>
            <a:endParaRPr lang="th-TH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th-T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dirty="0"/>
              <a:t>เข้าสู่ระบบ </a:t>
            </a:r>
            <a:r>
              <a:rPr lang="en-US" sz="1000" b="1" dirty="0" err="1"/>
              <a:t>MySupplyChain</a:t>
            </a:r>
            <a:r>
              <a:rPr lang="en-US" dirty="0"/>
              <a:t> </a:t>
            </a:r>
            <a:r>
              <a:rPr lang="th-TH" dirty="0"/>
              <a:t>ผ่านลิ้งค์</a:t>
            </a:r>
          </a:p>
          <a:p>
            <a:pPr lvl="1" indent="0">
              <a:buNone/>
            </a:pPr>
            <a:r>
              <a:rPr lang="en-US" b="1" dirty="0">
                <a:hlinkClick r:id="rId6"/>
              </a:rPr>
              <a:t>https://mysupplychain.dhl.com/</a:t>
            </a:r>
            <a:endParaRPr lang="th-TH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dirty="0"/>
              <a:t>การเช้าใช้ระบบ </a:t>
            </a:r>
            <a:r>
              <a:rPr lang="en-US" sz="1000" b="1" dirty="0"/>
              <a:t>MySupplyChain</a:t>
            </a:r>
            <a:r>
              <a:rPr lang="en-US" dirty="0"/>
              <a:t> </a:t>
            </a:r>
            <a:r>
              <a:rPr lang="th-TH" dirty="0"/>
              <a:t>โดยผ่าน</a:t>
            </a:r>
            <a:r>
              <a:rPr lang="en-US" dirty="0"/>
              <a:t> </a:t>
            </a:r>
            <a:r>
              <a:rPr lang="en-US" sz="1000" b="1" dirty="0"/>
              <a:t>Single Sign On (SSO)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00" b="1" dirty="0"/>
              <a:t>Log in </a:t>
            </a:r>
            <a:r>
              <a:rPr lang="th-TH" dirty="0"/>
              <a:t>เข้าสู่ระบบโดยใช้ </a:t>
            </a:r>
            <a:r>
              <a:rPr lang="en-US" sz="1000" b="1" dirty="0"/>
              <a:t>company account</a:t>
            </a:r>
            <a:r>
              <a:rPr lang="th-TH" sz="1000" b="1" dirty="0"/>
              <a:t> </a:t>
            </a:r>
          </a:p>
          <a:p>
            <a:r>
              <a:rPr lang="th-TH" sz="1000" b="1" dirty="0"/>
              <a:t>     </a:t>
            </a:r>
            <a:r>
              <a:rPr lang="en-US" sz="1000" b="1" dirty="0"/>
              <a:t>(work Email address and Password) </a:t>
            </a:r>
            <a:r>
              <a:rPr lang="th-TH" dirty="0"/>
              <a:t>ของบริษัท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dirty="0"/>
              <a:t>คลิกเลือก </a:t>
            </a:r>
            <a:r>
              <a:rPr lang="en-US" sz="1000" b="1" dirty="0"/>
              <a:t>Transport Management </a:t>
            </a:r>
            <a:endParaRPr lang="th-TH" sz="10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h-TH" dirty="0"/>
              <a:t>หากคุณไม่ได้เช้าสู่ระบบเป็นเวลาเกินกว่า </a:t>
            </a:r>
            <a:r>
              <a:rPr lang="en-US" dirty="0"/>
              <a:t>90 </a:t>
            </a:r>
            <a:r>
              <a:rPr lang="th-TH" dirty="0"/>
              <a:t>วัน จะไม่สามารถเข้าใช้งานได้</a:t>
            </a:r>
          </a:p>
          <a:p>
            <a:r>
              <a:rPr lang="th-TH" dirty="0"/>
              <a:t>    กรุณาติดต่อ </a:t>
            </a:r>
            <a:r>
              <a:rPr lang="en-US" sz="1000" b="1" dirty="0"/>
              <a:t>DHL Planner </a:t>
            </a:r>
            <a:r>
              <a:rPr lang="th-TH" dirty="0"/>
              <a:t>เพื่อทำการปลดล็อก เพื่อเข้าใช้งานอีกครั้ง</a:t>
            </a:r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4D04C2-9104-570B-64C2-07D7BF9FC86F}"/>
              </a:ext>
            </a:extLst>
          </p:cNvPr>
          <p:cNvSpPr/>
          <p:nvPr/>
        </p:nvSpPr>
        <p:spPr bwMode="auto">
          <a:xfrm>
            <a:off x="6889897" y="3544185"/>
            <a:ext cx="999460" cy="71592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410723-EDBB-DF9C-9688-53C68DC29ADF}"/>
              </a:ext>
            </a:extLst>
          </p:cNvPr>
          <p:cNvCxnSpPr>
            <a:cxnSpLocks/>
          </p:cNvCxnSpPr>
          <p:nvPr/>
        </p:nvCxnSpPr>
        <p:spPr bwMode="auto">
          <a:xfrm flipV="1">
            <a:off x="7006855" y="4120348"/>
            <a:ext cx="233917" cy="295591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861726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and Navigation –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550874" y="1174490"/>
            <a:ext cx="1377015" cy="382244"/>
          </a:xfrm>
        </p:spPr>
        <p:txBody>
          <a:bodyPr/>
          <a:lstStyle/>
          <a:p>
            <a:pPr algn="ctr"/>
            <a:r>
              <a:rPr lang="en-US" b="1" dirty="0"/>
              <a:t>TOP Portal Navigation Icons</a:t>
            </a:r>
          </a:p>
        </p:txBody>
      </p:sp>
      <p:sp>
        <p:nvSpPr>
          <p:cNvPr id="9" name="Line Callout 1 8"/>
          <p:cNvSpPr/>
          <p:nvPr/>
        </p:nvSpPr>
        <p:spPr bwMode="auto">
          <a:xfrm>
            <a:off x="222183" y="2969583"/>
            <a:ext cx="1214078" cy="588396"/>
          </a:xfrm>
          <a:prstGeom prst="borderCallout1">
            <a:avLst>
              <a:gd name="adj1" fmla="val 50634"/>
              <a:gd name="adj2" fmla="val 100363"/>
              <a:gd name="adj3" fmla="val 9847"/>
              <a:gd name="adj4" fmla="val 184352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accent4"/>
                </a:solidFill>
              </a:rPr>
              <a:t>Profile</a:t>
            </a:r>
            <a:endParaRPr lang="en-US" sz="900" b="1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i="0" u="none" strike="noStrike" cap="none" normalizeH="0" baseline="0" dirty="0">
                <a:ln>
                  <a:noFill/>
                </a:ln>
                <a:effectLst/>
              </a:rPr>
              <a:t>ดูและยืนยันข้อมูล</a:t>
            </a:r>
            <a:endParaRPr kumimoji="0" lang="en-US" sz="12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i="0" u="none" strike="noStrike" cap="none" normalizeH="0" baseline="0" dirty="0">
                <a:ln>
                  <a:noFill/>
                </a:ln>
                <a:effectLst/>
              </a:rPr>
              <a:t>การเข้าสู่ระบบปัจจุบัน</a:t>
            </a:r>
            <a:endParaRPr kumimoji="0" lang="en-US" sz="12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6" name="Line Callout 1 15"/>
          <p:cNvSpPr/>
          <p:nvPr/>
        </p:nvSpPr>
        <p:spPr bwMode="auto">
          <a:xfrm>
            <a:off x="222182" y="3729353"/>
            <a:ext cx="1214077" cy="524520"/>
          </a:xfrm>
          <a:prstGeom prst="borderCallout1">
            <a:avLst>
              <a:gd name="adj1" fmla="val 50634"/>
              <a:gd name="adj2" fmla="val 100363"/>
              <a:gd name="adj3" fmla="val -33987"/>
              <a:gd name="adj4" fmla="val 18514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accent4"/>
                </a:solidFill>
              </a:rPr>
              <a:t>Logout </a:t>
            </a:r>
            <a:endParaRPr lang="en-US" sz="900" b="1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200" dirty="0"/>
              <a:t>ออกจากแอปพลิเคชัน</a:t>
            </a:r>
            <a:endParaRPr kumimoji="0" lang="en-US" sz="1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053" t="5443" r="95458" b="44949"/>
          <a:stretch/>
        </p:blipFill>
        <p:spPr>
          <a:xfrm>
            <a:off x="2155183" y="1801706"/>
            <a:ext cx="371598" cy="19944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28DC088-0569-4344-AE9F-393E860E8F47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5" name="Line Callout 1 9">
            <a:extLst>
              <a:ext uri="{FF2B5EF4-FFF2-40B4-BE49-F238E27FC236}">
                <a16:creationId xmlns:a16="http://schemas.microsoft.com/office/drawing/2014/main" id="{54C0C9D2-3D6B-437D-BBBA-91CBC3454374}"/>
              </a:ext>
            </a:extLst>
          </p:cNvPr>
          <p:cNvSpPr/>
          <p:nvPr/>
        </p:nvSpPr>
        <p:spPr bwMode="auto">
          <a:xfrm>
            <a:off x="229867" y="1376579"/>
            <a:ext cx="1214076" cy="714161"/>
          </a:xfrm>
          <a:prstGeom prst="borderCallout1">
            <a:avLst>
              <a:gd name="adj1" fmla="val 50634"/>
              <a:gd name="adj2" fmla="val 100363"/>
              <a:gd name="adj3" fmla="val 93130"/>
              <a:gd name="adj4" fmla="val 15485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chemeClr val="accent4"/>
                </a:solidFill>
              </a:rPr>
              <a:t>Purchase Order</a:t>
            </a:r>
            <a:endParaRPr lang="th-TH" sz="1000" b="1" dirty="0">
              <a:solidFill>
                <a:schemeClr val="accent4"/>
              </a:solidFill>
            </a:endParaRPr>
          </a:p>
          <a:p>
            <a:pPr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accent4"/>
                </a:solidFill>
              </a:rPr>
              <a:t>(unplanned) </a:t>
            </a:r>
            <a:endParaRPr lang="en-US" sz="900" b="1" dirty="0">
              <a:solidFill>
                <a:schemeClr val="accent4"/>
              </a:solidFill>
            </a:endParaRP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i="0" u="none" strike="noStrike" cap="none" normalizeH="0" dirty="0">
                <a:ln>
                  <a:noFill/>
                </a:ln>
                <a:effectLst/>
              </a:rPr>
              <a:t>ค้นหา</a:t>
            </a:r>
            <a:r>
              <a:rPr kumimoji="0" lang="en-US" sz="1200" i="0" u="none" strike="noStrike" cap="none" normalizeH="0" dirty="0">
                <a:ln>
                  <a:noFill/>
                </a:ln>
                <a:effectLst/>
              </a:rPr>
              <a:t>,</a:t>
            </a:r>
            <a:r>
              <a:rPr kumimoji="0" lang="th-TH" sz="1200" i="0" u="none" strike="noStrike" cap="none" normalizeH="0" dirty="0">
                <a:ln>
                  <a:noFill/>
                </a:ln>
                <a:effectLst/>
              </a:rPr>
              <a:t> แก้ไข</a:t>
            </a:r>
            <a:r>
              <a:rPr kumimoji="0" lang="en-US" sz="1200" i="0" u="none" strike="noStrike" cap="none" normalizeH="0" dirty="0">
                <a:ln>
                  <a:noFill/>
                </a:ln>
                <a:effectLst/>
              </a:rPr>
              <a:t>,</a:t>
            </a:r>
            <a:r>
              <a:rPr kumimoji="0" lang="th-TH" sz="1200" i="0" u="none" strike="noStrike" cap="none" normalizeH="0" dirty="0">
                <a:ln>
                  <a:noFill/>
                </a:ln>
                <a:effectLst/>
              </a:rPr>
              <a:t> ยกเลิก ปล่อย</a:t>
            </a:r>
            <a:r>
              <a:rPr lang="th-TH" sz="1200" dirty="0"/>
              <a:t>ออเดอร์ </a:t>
            </a:r>
            <a:r>
              <a:rPr lang="en-US" sz="900" b="1" dirty="0"/>
              <a:t>(</a:t>
            </a:r>
            <a:r>
              <a:rPr kumimoji="0" lang="en-US" sz="900" b="1" i="0" u="none" strike="noStrike" cap="none" normalizeH="0" dirty="0">
                <a:ln>
                  <a:noFill/>
                </a:ln>
                <a:effectLst/>
              </a:rPr>
              <a:t>Release</a:t>
            </a:r>
            <a:r>
              <a:rPr lang="en-US" sz="900" b="1" dirty="0"/>
              <a:t>)</a:t>
            </a:r>
            <a:endParaRPr kumimoji="0" lang="en-US" sz="900" b="1" i="0" u="none" strike="noStrike" cap="none" normalizeH="0" dirty="0">
              <a:ln>
                <a:noFill/>
              </a:ln>
              <a:effectLst/>
            </a:endParaRP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0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17" name="Line Callout 1 11">
            <a:extLst>
              <a:ext uri="{FF2B5EF4-FFF2-40B4-BE49-F238E27FC236}">
                <a16:creationId xmlns:a16="http://schemas.microsoft.com/office/drawing/2014/main" id="{3C04372D-B043-4BE9-A572-2B3B135D4964}"/>
              </a:ext>
            </a:extLst>
          </p:cNvPr>
          <p:cNvSpPr/>
          <p:nvPr/>
        </p:nvSpPr>
        <p:spPr bwMode="auto">
          <a:xfrm>
            <a:off x="229867" y="2173916"/>
            <a:ext cx="1214076" cy="714161"/>
          </a:xfrm>
          <a:prstGeom prst="borderCallout1">
            <a:avLst>
              <a:gd name="adj1" fmla="val 50634"/>
              <a:gd name="adj2" fmla="val 100363"/>
              <a:gd name="adj3" fmla="val 52757"/>
              <a:gd name="adj4" fmla="val 15770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b="1" dirty="0">
                <a:solidFill>
                  <a:schemeClr val="accent4"/>
                </a:solidFill>
              </a:rPr>
              <a:t>Orders</a:t>
            </a: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solidFill>
                  <a:schemeClr val="accent4"/>
                </a:solidFill>
              </a:rPr>
              <a:t>(planned / released)</a:t>
            </a: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i="0" u="none" strike="noStrike" cap="none" normalizeH="0" baseline="0" dirty="0">
                <a:ln>
                  <a:noFill/>
                </a:ln>
                <a:effectLst/>
              </a:rPr>
              <a:t>ค้นหา, แก้ไข, </a:t>
            </a:r>
            <a:endParaRPr kumimoji="0" lang="en-US" sz="120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1200" i="0" u="none" strike="noStrike" cap="none" normalizeH="0" baseline="0" dirty="0">
                <a:ln>
                  <a:noFill/>
                </a:ln>
                <a:effectLst/>
              </a:rPr>
              <a:t>ยกเลิก</a:t>
            </a:r>
            <a:r>
              <a:rPr lang="th-TH" sz="1200" dirty="0"/>
              <a:t>ออเดอร์</a:t>
            </a:r>
            <a:endParaRPr kumimoji="0" lang="th-TH" sz="12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69773C-08A2-E8FB-B295-EB5071A8E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463" y="1801706"/>
            <a:ext cx="6204108" cy="19276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29865" y="1538117"/>
            <a:ext cx="224042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rgbClr val="D40511"/>
                </a:solidFill>
              </a:rPr>
              <a:t>.</a:t>
            </a: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5B4E4E-76A0-47E8-73C5-7558C9CB68D5}"/>
              </a:ext>
            </a:extLst>
          </p:cNvPr>
          <p:cNvSpPr/>
          <p:nvPr/>
        </p:nvSpPr>
        <p:spPr bwMode="auto">
          <a:xfrm>
            <a:off x="2589637" y="1992132"/>
            <a:ext cx="237325" cy="1204778"/>
          </a:xfrm>
          <a:prstGeom prst="rect">
            <a:avLst/>
          </a:prstGeom>
          <a:noFill/>
          <a:ln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EF777F-0F06-A0A9-17D0-C730F26767AC}"/>
              </a:ext>
            </a:extLst>
          </p:cNvPr>
          <p:cNvSpPr txBox="1"/>
          <p:nvPr/>
        </p:nvSpPr>
        <p:spPr>
          <a:xfrm>
            <a:off x="6129865" y="1357680"/>
            <a:ext cx="22404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defTabSz="995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sz="1200" dirty="0"/>
              <a:t>หน้าจอ </a:t>
            </a:r>
            <a:r>
              <a:rPr lang="en-US" sz="1000" b="1" dirty="0"/>
              <a:t>“Purchase Orders” </a:t>
            </a:r>
            <a:r>
              <a:rPr lang="th-TH" sz="1200" dirty="0"/>
              <a:t>เป็นหน้าแรกที่แสดงขึ้นมา หลังจากที่ผู้ใช้งานทำการล็อกอิน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9804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4DEC04-59A7-351C-CEE2-E65CC328B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903" y="1327655"/>
            <a:ext cx="7278624" cy="14366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Review - Search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088826" y="4644000"/>
            <a:ext cx="6281461" cy="156194"/>
          </a:xfrm>
        </p:spPr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35CB41-D15E-45EE-899D-F1621F887E81}"/>
              </a:ext>
            </a:extLst>
          </p:cNvPr>
          <p:cNvSpPr/>
          <p:nvPr/>
        </p:nvSpPr>
        <p:spPr bwMode="auto">
          <a:xfrm>
            <a:off x="76840" y="1"/>
            <a:ext cx="1214079" cy="199402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Line Callout 1 5">
            <a:extLst>
              <a:ext uri="{FF2B5EF4-FFF2-40B4-BE49-F238E27FC236}">
                <a16:creationId xmlns:a16="http://schemas.microsoft.com/office/drawing/2014/main" id="{FF23DB70-6622-47E3-A27C-387CEE7BEF5C}"/>
              </a:ext>
            </a:extLst>
          </p:cNvPr>
          <p:cNvSpPr/>
          <p:nvPr/>
        </p:nvSpPr>
        <p:spPr bwMode="auto">
          <a:xfrm>
            <a:off x="264093" y="1910685"/>
            <a:ext cx="1005840" cy="457200"/>
          </a:xfrm>
          <a:prstGeom prst="borderCallout1">
            <a:avLst>
              <a:gd name="adj1" fmla="val 50634"/>
              <a:gd name="adj2" fmla="val 100363"/>
              <a:gd name="adj3" fmla="val -53036"/>
              <a:gd name="adj4" fmla="val 111594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4"/>
                </a:solidFill>
              </a:rPr>
              <a:t>1)</a:t>
            </a:r>
            <a:r>
              <a:rPr lang="en-US" sz="800" b="1" dirty="0"/>
              <a:t> </a:t>
            </a:r>
            <a:r>
              <a:rPr lang="th-TH" sz="1200" dirty="0"/>
              <a:t>ไปที่แท็บใบสั่งซื้อของแอปพลิเคชัน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Line Callout 1 7">
            <a:extLst>
              <a:ext uri="{FF2B5EF4-FFF2-40B4-BE49-F238E27FC236}">
                <a16:creationId xmlns:a16="http://schemas.microsoft.com/office/drawing/2014/main" id="{5E6A437C-FAD8-4493-A924-3400A1E2529C}"/>
              </a:ext>
            </a:extLst>
          </p:cNvPr>
          <p:cNvSpPr/>
          <p:nvPr/>
        </p:nvSpPr>
        <p:spPr bwMode="auto">
          <a:xfrm>
            <a:off x="264093" y="2542822"/>
            <a:ext cx="1101810" cy="564956"/>
          </a:xfrm>
          <a:prstGeom prst="borderCallout1">
            <a:avLst>
              <a:gd name="adj1" fmla="val 50634"/>
              <a:gd name="adj2" fmla="val 100363"/>
              <a:gd name="adj3" fmla="val -97524"/>
              <a:gd name="adj4" fmla="val 12623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4"/>
                </a:solidFill>
              </a:rPr>
              <a:t>2)</a:t>
            </a:r>
            <a:r>
              <a:rPr lang="en-US" sz="800" dirty="0"/>
              <a:t> </a:t>
            </a:r>
            <a:r>
              <a:rPr lang="th-TH" sz="1100" dirty="0"/>
              <a:t>ป้อนหมายเลขคำสั่งซื้อหรือหมายเลข</a:t>
            </a:r>
            <a:r>
              <a:rPr lang="th-TH" sz="1000" dirty="0"/>
              <a:t> </a:t>
            </a:r>
            <a:r>
              <a:rPr lang="en-US" sz="1000" dirty="0"/>
              <a:t>PO </a:t>
            </a:r>
            <a:r>
              <a:rPr lang="th-TH" sz="1100" dirty="0"/>
              <a:t>ของคุณที่นี่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Line Callout 1 8">
            <a:extLst>
              <a:ext uri="{FF2B5EF4-FFF2-40B4-BE49-F238E27FC236}">
                <a16:creationId xmlns:a16="http://schemas.microsoft.com/office/drawing/2014/main" id="{991AAC7A-FC64-41C3-99F1-61E09399C1AA}"/>
              </a:ext>
            </a:extLst>
          </p:cNvPr>
          <p:cNvSpPr/>
          <p:nvPr/>
        </p:nvSpPr>
        <p:spPr bwMode="auto">
          <a:xfrm>
            <a:off x="264094" y="3285531"/>
            <a:ext cx="1101809" cy="628920"/>
          </a:xfrm>
          <a:prstGeom prst="borderCallout1">
            <a:avLst>
              <a:gd name="adj1" fmla="val 47273"/>
              <a:gd name="adj2" fmla="val 100824"/>
              <a:gd name="adj3" fmla="val -102019"/>
              <a:gd name="adj4" fmla="val 127841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4"/>
                </a:solidFill>
              </a:rPr>
              <a:t>3)</a:t>
            </a:r>
            <a:r>
              <a:rPr lang="en-US" sz="800" dirty="0"/>
              <a:t> </a:t>
            </a:r>
            <a:r>
              <a:rPr lang="th-TH" sz="1200" dirty="0"/>
              <a:t>คลิกที่กล่องแล้วคลิกปุ่ม</a:t>
            </a:r>
            <a:r>
              <a:rPr lang="en-US" sz="1200" dirty="0"/>
              <a:t> </a:t>
            </a:r>
            <a:r>
              <a:rPr lang="en-US" sz="1000" b="1" dirty="0">
                <a:solidFill>
                  <a:schemeClr val="accent4"/>
                </a:solidFill>
              </a:rPr>
              <a:t>release</a:t>
            </a:r>
            <a:r>
              <a:rPr lang="en-US" sz="1200" dirty="0"/>
              <a:t> </a:t>
            </a:r>
            <a:r>
              <a:rPr lang="th-TH" sz="1200" dirty="0"/>
              <a:t>สีแดงที่มุมขวา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Line Callout 1 11">
            <a:extLst>
              <a:ext uri="{FF2B5EF4-FFF2-40B4-BE49-F238E27FC236}">
                <a16:creationId xmlns:a16="http://schemas.microsoft.com/office/drawing/2014/main" id="{16BFCC92-CEE8-4904-80ED-8001EE44B5E7}"/>
              </a:ext>
            </a:extLst>
          </p:cNvPr>
          <p:cNvSpPr/>
          <p:nvPr/>
        </p:nvSpPr>
        <p:spPr bwMode="auto">
          <a:xfrm>
            <a:off x="6344790" y="3107778"/>
            <a:ext cx="1524622" cy="1192769"/>
          </a:xfrm>
          <a:prstGeom prst="borderCallout1">
            <a:avLst>
              <a:gd name="adj1" fmla="val -3374"/>
              <a:gd name="adj2" fmla="val 49835"/>
              <a:gd name="adj3" fmla="val -95168"/>
              <a:gd name="adj4" fmla="val 101426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1" dirty="0">
                <a:solidFill>
                  <a:schemeClr val="accent4"/>
                </a:solidFill>
              </a:rPr>
              <a:t>4)</a:t>
            </a:r>
            <a:r>
              <a:rPr lang="en-US" sz="800" dirty="0"/>
              <a:t> </a:t>
            </a:r>
            <a:r>
              <a:rPr lang="th-TH" sz="1200" dirty="0"/>
              <a:t>ซัพพลายเออร์สามารถค้นหาโดยไม่ต้องทราบ </a:t>
            </a:r>
            <a:r>
              <a:rPr lang="en-US" sz="1000" dirty="0"/>
              <a:t>PO #</a:t>
            </a:r>
            <a:r>
              <a:rPr lang="en-US" sz="1200" dirty="0"/>
              <a:t> </a:t>
            </a:r>
            <a:r>
              <a:rPr lang="th-TH" sz="1200" dirty="0"/>
              <a:t>โดยคลิกที่ตัวกรองและกรอก </a:t>
            </a:r>
            <a:r>
              <a:rPr lang="en-US" sz="1000" dirty="0"/>
              <a:t>vendor ID , Destination </a:t>
            </a:r>
            <a:r>
              <a:rPr lang="th-TH" sz="1200" dirty="0"/>
              <a:t>(โปรดดูคำแนะนำในหน้าถัดไป)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1FD2E85-8016-D242-55C9-016C0C730F11}"/>
              </a:ext>
            </a:extLst>
          </p:cNvPr>
          <p:cNvCxnSpPr>
            <a:cxnSpLocks/>
          </p:cNvCxnSpPr>
          <p:nvPr/>
        </p:nvCxnSpPr>
        <p:spPr bwMode="auto">
          <a:xfrm flipH="1">
            <a:off x="8711820" y="1156064"/>
            <a:ext cx="132345" cy="374094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689D895-96F4-E292-5CD6-5E217CACFEFC}"/>
              </a:ext>
            </a:extLst>
          </p:cNvPr>
          <p:cNvSpPr/>
          <p:nvPr/>
        </p:nvSpPr>
        <p:spPr bwMode="auto">
          <a:xfrm>
            <a:off x="8285927" y="1554910"/>
            <a:ext cx="378430" cy="19815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err="1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62719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B53EAC9-FEAC-D9C8-AF1A-A2A7C7026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4338" y="1066196"/>
            <a:ext cx="8315325" cy="1351944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058A39-10DB-43CD-8030-3AE5B4BE7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Review - Search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EF1A44-40C9-42C2-8D54-26C6CD4A8D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Confidential and Proprietary of DHL Supply Chain- DHL Supply Chain Transport Order Portal (TOP) User Guide | Harley Davidson Supplier  </a:t>
            </a:r>
          </a:p>
        </p:txBody>
      </p:sp>
      <p:sp>
        <p:nvSpPr>
          <p:cNvPr id="8" name="Line Callout 1 11">
            <a:extLst>
              <a:ext uri="{FF2B5EF4-FFF2-40B4-BE49-F238E27FC236}">
                <a16:creationId xmlns:a16="http://schemas.microsoft.com/office/drawing/2014/main" id="{9F496933-A545-424A-B1D5-D49D41CEB3B9}"/>
              </a:ext>
            </a:extLst>
          </p:cNvPr>
          <p:cNvSpPr/>
          <p:nvPr/>
        </p:nvSpPr>
        <p:spPr bwMode="auto">
          <a:xfrm>
            <a:off x="6744505" y="2727415"/>
            <a:ext cx="1341742" cy="1152497"/>
          </a:xfrm>
          <a:prstGeom prst="borderCallout1">
            <a:avLst>
              <a:gd name="adj1" fmla="val 353"/>
              <a:gd name="adj2" fmla="val 50275"/>
              <a:gd name="adj3" fmla="val -84659"/>
              <a:gd name="adj4" fmla="val 85977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200" dirty="0"/>
              <a:t>ซัพพลายเออร์สามารถค้นหาโดยไม่ต้องใช้เลข </a:t>
            </a:r>
            <a:r>
              <a:rPr lang="en-US" sz="1000" dirty="0"/>
              <a:t>PO</a:t>
            </a:r>
            <a:r>
              <a:rPr lang="en-US" sz="1200" dirty="0"/>
              <a:t> </a:t>
            </a:r>
            <a:endParaRPr lang="th-TH" sz="1200" dirty="0"/>
          </a:p>
          <a:p>
            <a:pPr marL="0" marR="0" indent="0" algn="l" defTabSz="995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1200" dirty="0"/>
              <a:t>โดยคลิกตัวกรอง</a:t>
            </a:r>
            <a:r>
              <a:rPr lang="en-US" sz="1200" dirty="0"/>
              <a:t> (</a:t>
            </a:r>
            <a:r>
              <a:rPr lang="en-US" sz="1100" b="1" dirty="0"/>
              <a:t>Filter)</a:t>
            </a:r>
            <a:r>
              <a:rPr lang="en-US" sz="1200" dirty="0"/>
              <a:t> </a:t>
            </a:r>
            <a:r>
              <a:rPr lang="th-TH" sz="1200" dirty="0"/>
              <a:t>และป้อนตำแหน่งรับสินค้า สถานที่จัดส่ง สถานะคำสั่งซื้อ หรือวันที่สร้างคำสั่งซื้อ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8B7CAC-A458-5FE0-3D02-93856DC13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7181" y="2792457"/>
            <a:ext cx="2252584" cy="123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9947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1vl7K1wC7q77OxwbhQ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85RUk69lEEph4Yz8MMf5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I.b6pwCIGYLhZST7ER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orMvKcdxV7D_5G3uA1D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kaAPMb58rl_IzBC0sfi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jSnVGnT2t1siJyv.Ufy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HvROfTTiot6q_XXl1IFy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bHLHdRuinVtH82xvWWC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lYp7ySz7KJLbKUQ_1.ro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gBWZtfXJNrTdMcxoNSBP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bbxRTxpzLy5RRvtkKF7i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6ULUoTviKzW43jBuxXBV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_Ax5L5XZpjbEjC_mSb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9oDlu_bhxQpZKT0jwRI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SgkKQqnQ2oCN0FLfhVR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daJenGNz4b3FiC7Zfn1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2CVQWN3PF0KgL9TcyRd.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HdkHR2Z_YBhXQq9x.WB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GczGxogCcn0eHaLnLpr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RL4cI2eODgKWvOJmCx66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e.waUVpvHbMBz4Exfgg0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lRKuiSfNPvKeScojqEfs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9B8N6YlzXrAXbNkfd0yqw"/>
</p:tagLst>
</file>

<file path=ppt/theme/theme1.xml><?xml version="1.0" encoding="utf-8"?>
<a:theme xmlns:a="http://schemas.openxmlformats.org/drawingml/2006/main" name="DHL_PPT_16x9">
  <a:themeElements>
    <a:clrScheme name="hyperlinks">
      <a:dk1>
        <a:srgbClr val="000000"/>
      </a:dk1>
      <a:lt1>
        <a:srgbClr val="FFFFFF"/>
      </a:lt1>
      <a:dk2>
        <a:srgbClr val="B2B2B2"/>
      </a:dk2>
      <a:lt2>
        <a:srgbClr val="DADADA"/>
      </a:lt2>
      <a:accent1>
        <a:srgbClr val="969696"/>
      </a:accent1>
      <a:accent2>
        <a:srgbClr val="696969"/>
      </a:accent2>
      <a:accent3>
        <a:srgbClr val="FFCC00"/>
      </a:accent3>
      <a:accent4>
        <a:srgbClr val="D40511"/>
      </a:accent4>
      <a:accent5>
        <a:srgbClr val="EAEAEA"/>
      </a:accent5>
      <a:accent6>
        <a:srgbClr val="F8F8F8"/>
      </a:accent6>
      <a:hlink>
        <a:srgbClr val="000000"/>
      </a:hlink>
      <a:folHlink>
        <a:srgbClr val="000000"/>
      </a:folHlink>
    </a:clrScheme>
    <a:fontScheme name="DPDHL">
      <a:majorFont>
        <a:latin typeface="Delivery"/>
        <a:ea typeface=""/>
        <a:cs typeface=""/>
      </a:majorFont>
      <a:minorFont>
        <a:latin typeface="Delivery"/>
        <a:ea typeface=""/>
        <a:cs typeface=""/>
      </a:minorFont>
    </a:fontScheme>
    <a:fmtScheme name="Larissa Klassisch 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2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72000" tIns="36000" rIns="36000" bIns="36000" numCol="1" rtlCol="0" anchor="t" anchorCtr="0" compatLnSpc="1">
        <a:prstTxWarp prst="textNoShape">
          <a:avLst/>
        </a:prstTxWarp>
      </a:bodyPr>
      <a:lstStyle>
        <a:defPPr marL="0" marR="0" indent="0" algn="l" defTabSz="9953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</a:defRPr>
        </a:defPPr>
      </a:lstStyle>
    </a:spDef>
    <a:lnDef>
      <a:spPr bwMode="auto">
        <a:solidFill>
          <a:schemeClr val="bg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10000"/>
          </a:lnSpc>
          <a:spcAft>
            <a:spcPts val="500"/>
          </a:spcAft>
          <a:defRPr sz="1200" dirty="0" err="1" smtClean="0"/>
        </a:defPPr>
      </a:lstStyle>
    </a:txDef>
  </a:objectDefaults>
  <a:extraClrSchemeLst>
    <a:extraClrScheme>
      <a:clrScheme name="DPDHL_2010_color_scheme">
        <a:dk1>
          <a:srgbClr val="000000"/>
        </a:dk1>
        <a:lt1>
          <a:srgbClr val="FFFFFF"/>
        </a:lt1>
        <a:dk2>
          <a:srgbClr val="B2B2B2"/>
        </a:dk2>
        <a:lt2>
          <a:srgbClr val="DADADA"/>
        </a:lt2>
        <a:accent1>
          <a:srgbClr val="969696"/>
        </a:accent1>
        <a:accent2>
          <a:srgbClr val="696969"/>
        </a:accent2>
        <a:accent3>
          <a:srgbClr val="FFCC00"/>
        </a:accent3>
        <a:accent4>
          <a:srgbClr val="D40511"/>
        </a:accent4>
        <a:accent5>
          <a:srgbClr val="EAEAEA"/>
        </a:accent5>
        <a:accent6>
          <a:srgbClr val="F8F8F8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100% Postyellow">
      <a:srgbClr val="FFCC00"/>
    </a:custClr>
    <a:custClr name="70% Postyellow">
      <a:srgbClr val="FFDB4C"/>
    </a:custClr>
    <a:custClr name="45% Postyellow">
      <a:srgbClr val="FFE88C"/>
    </a:custClr>
    <a:custClr name="20% Postyellow">
      <a:srgbClr val="FFF5CC"/>
    </a:custClr>
    <a:custClr name="None">
      <a:srgbClr val="FFFFFF"/>
    </a:custClr>
    <a:custClr name="DHL Red">
      <a:srgbClr val="D40511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Black">
      <a:srgbClr val="000000"/>
    </a:custClr>
    <a:custClr name="60% Black">
      <a:srgbClr val="666666"/>
    </a:custClr>
    <a:custClr name="40% Black">
      <a:srgbClr val="999999"/>
    </a:custClr>
    <a:custClr name="25% Black">
      <a:srgbClr val="BFBFBF"/>
    </a:custClr>
    <a:custClr name="8% Black">
      <a:srgbClr val="E4E4E4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  <a:custClr name="None">
      <a:srgbClr val="FFFFFF"/>
    </a:custClr>
  </a:custClrLst>
  <a:extLst>
    <a:ext uri="{05A4C25C-085E-4340-85A3-A5531E510DB2}">
      <thm15:themeFamily xmlns:thm15="http://schemas.microsoft.com/office/thememl/2012/main" name="DHL_PPT_16x9 - OK.potx" id="{3702A1B1-346B-474A-8FAD-00E97BE9B375}" vid="{1AC30758-460E-46BA-B6FC-78BF402DC0D4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6357DE9554B14F91BD8503FB205FED" ma:contentTypeVersion="12" ma:contentTypeDescription="Create a new document." ma:contentTypeScope="" ma:versionID="78f187236cc5a19294f387971361ee59">
  <xsd:schema xmlns:xsd="http://www.w3.org/2001/XMLSchema" xmlns:xs="http://www.w3.org/2001/XMLSchema" xmlns:p="http://schemas.microsoft.com/office/2006/metadata/properties" xmlns:ns2="85abd33b-05e1-4c2b-816b-b8b9c5903ffb" xmlns:ns3="ee1c3b47-3674-499a-b9b0-0f891116bb1c" targetNamespace="http://schemas.microsoft.com/office/2006/metadata/properties" ma:root="true" ma:fieldsID="f2a3ee66188cd1323d30c1bcc4daa909" ns2:_="" ns3:_="">
    <xsd:import namespace="85abd33b-05e1-4c2b-816b-b8b9c5903ffb"/>
    <xsd:import namespace="ee1c3b47-3674-499a-b9b0-0f891116bb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abd33b-05e1-4c2b-816b-b8b9c5903f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1c3b47-3674-499a-b9b0-0f891116bb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34A0CE-7C15-4C1C-ABCA-EE55AA6703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D5FEBB-A275-425E-A723-8FC72B224256}"/>
</file>

<file path=customXml/itemProps3.xml><?xml version="1.0" encoding="utf-8"?>
<ds:datastoreItem xmlns:ds="http://schemas.openxmlformats.org/officeDocument/2006/customXml" ds:itemID="{1196077A-FE35-43D8-823E-7B8B45A108F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d5b34bf2-5c25-4570-be97-57164505905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DHL_PPT_16x9</Template>
  <TotalTime>466</TotalTime>
  <Words>2029</Words>
  <Application>Microsoft Office PowerPoint</Application>
  <PresentationFormat>On-screen Show (16:9)</PresentationFormat>
  <Paragraphs>183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Wingdings</vt:lpstr>
      <vt:lpstr>Calibri</vt:lpstr>
      <vt:lpstr>Delivery</vt:lpstr>
      <vt:lpstr>Arial</vt:lpstr>
      <vt:lpstr>DHL_PPT_16x9</vt:lpstr>
      <vt:lpstr>think-cell Folie</vt:lpstr>
      <vt:lpstr>DHL Supply Chain Transport Order Portal (TOP) User Guide</vt:lpstr>
      <vt:lpstr>  INTRODUCTION</vt:lpstr>
      <vt:lpstr>Supplier Requirements</vt:lpstr>
      <vt:lpstr>Hours of Operation</vt:lpstr>
      <vt:lpstr>The Transport order portal (TOP)-  Step by Step PORTAL NAVIGATION</vt:lpstr>
      <vt:lpstr>ACCESS TO TOP</vt:lpstr>
      <vt:lpstr>Getting Started and Navigation – </vt:lpstr>
      <vt:lpstr>Order Review - Search</vt:lpstr>
      <vt:lpstr>Order Review - Search</vt:lpstr>
      <vt:lpstr>Release Order – Pickup and Delivery </vt:lpstr>
      <vt:lpstr>Order Modification- Ship Units</vt:lpstr>
      <vt:lpstr>Order Modification- General Information  / References and Remarks</vt:lpstr>
      <vt:lpstr>Order Modification- If Hazardous Yes</vt:lpstr>
      <vt:lpstr>References and Remarks- Special Instructions: </vt:lpstr>
      <vt:lpstr>Release</vt:lpstr>
      <vt:lpstr>References and Remarks- Special Instructions: </vt:lpstr>
      <vt:lpstr>Purchase Orders- Sorting of Lists</vt:lpstr>
      <vt:lpstr>Order Review - Detail</vt:lpstr>
      <vt:lpstr>Order Review - Detail</vt:lpstr>
      <vt:lpstr>Troubleshooting and tips</vt:lpstr>
      <vt:lpstr>Troubleshooting and Tips- TOP Portal</vt:lpstr>
      <vt:lpstr>Q&amp;A</vt:lpstr>
    </vt:vector>
  </TitlesOfParts>
  <Company>DHL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Please note: Important instructions for information classification</dc:title>
  <dc:creator>JB Lingle (DHL Supply Chain)</dc:creator>
  <cp:keywords>16 to 9</cp:keywords>
  <cp:lastModifiedBy>Kulayuk Poulpanich (DHL Supply Chain)</cp:lastModifiedBy>
  <cp:revision>456</cp:revision>
  <dcterms:created xsi:type="dcterms:W3CDTF">2019-10-31T16:09:05Z</dcterms:created>
  <dcterms:modified xsi:type="dcterms:W3CDTF">2023-08-28T03:59:34Z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fzeichnungsdatum">
    <vt:lpwstr>July 2017</vt:lpwstr>
  </property>
  <property fmtid="{D5CDD505-2E9C-101B-9397-08002B2CF9AE}" pid="3" name="Dokumentnummer">
    <vt:lpwstr>3.0</vt:lpwstr>
  </property>
  <property fmtid="{D5CDD505-2E9C-101B-9397-08002B2CF9AE}" pid="4" name="Office">
    <vt:lpwstr>2007/2010</vt:lpwstr>
  </property>
  <property fmtid="{D5CDD505-2E9C-101B-9397-08002B2CF9AE}" pid="5" name="Job No">
    <vt:lpwstr>62557</vt:lpwstr>
  </property>
  <property fmtid="{D5CDD505-2E9C-101B-9397-08002B2CF9AE}" pid="6" name="ContentTypeId">
    <vt:lpwstr>0x010100A66357DE9554B14F91BD8503FB205FED</vt:lpwstr>
  </property>
  <property fmtid="{D5CDD505-2E9C-101B-9397-08002B2CF9AE}" pid="7" name="MSIP_Label_736915f3-2f02-4945-8997-f2963298db46_Enabled">
    <vt:lpwstr>true</vt:lpwstr>
  </property>
  <property fmtid="{D5CDD505-2E9C-101B-9397-08002B2CF9AE}" pid="8" name="MSIP_Label_736915f3-2f02-4945-8997-f2963298db46_SetDate">
    <vt:lpwstr>2023-08-28T03:59:34Z</vt:lpwstr>
  </property>
  <property fmtid="{D5CDD505-2E9C-101B-9397-08002B2CF9AE}" pid="9" name="MSIP_Label_736915f3-2f02-4945-8997-f2963298db46_Method">
    <vt:lpwstr>Standard</vt:lpwstr>
  </property>
  <property fmtid="{D5CDD505-2E9C-101B-9397-08002B2CF9AE}" pid="10" name="MSIP_Label_736915f3-2f02-4945-8997-f2963298db46_Name">
    <vt:lpwstr>Internal</vt:lpwstr>
  </property>
  <property fmtid="{D5CDD505-2E9C-101B-9397-08002B2CF9AE}" pid="11" name="MSIP_Label_736915f3-2f02-4945-8997-f2963298db46_SiteId">
    <vt:lpwstr>cd99fef8-1cd3-4a2a-9bdf-15531181d65e</vt:lpwstr>
  </property>
  <property fmtid="{D5CDD505-2E9C-101B-9397-08002B2CF9AE}" pid="12" name="MSIP_Label_736915f3-2f02-4945-8997-f2963298db46_ActionId">
    <vt:lpwstr>0d7fdaa1-9ede-45e3-a781-1053e681782d</vt:lpwstr>
  </property>
  <property fmtid="{D5CDD505-2E9C-101B-9397-08002B2CF9AE}" pid="13" name="MSIP_Label_736915f3-2f02-4945-8997-f2963298db46_ContentBits">
    <vt:lpwstr>1</vt:lpwstr>
  </property>
</Properties>
</file>